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2"/>
    <p:sldMasterId id="2147483681" r:id="rId3"/>
  </p:sldMasterIdLst>
  <p:notesMasterIdLst>
    <p:notesMasterId r:id="rId53"/>
  </p:notesMasterIdLst>
  <p:sldIdLst>
    <p:sldId id="318" r:id="rId4"/>
    <p:sldId id="319" r:id="rId5"/>
    <p:sldId id="328" r:id="rId6"/>
    <p:sldId id="309" r:id="rId7"/>
    <p:sldId id="310" r:id="rId8"/>
    <p:sldId id="346" r:id="rId9"/>
    <p:sldId id="384" r:id="rId10"/>
    <p:sldId id="349" r:id="rId11"/>
    <p:sldId id="383" r:id="rId12"/>
    <p:sldId id="355" r:id="rId13"/>
    <p:sldId id="347" r:id="rId14"/>
    <p:sldId id="329" r:id="rId15"/>
    <p:sldId id="314" r:id="rId16"/>
    <p:sldId id="388" r:id="rId17"/>
    <p:sldId id="333" r:id="rId18"/>
    <p:sldId id="334" r:id="rId19"/>
    <p:sldId id="379" r:id="rId20"/>
    <p:sldId id="357" r:id="rId21"/>
    <p:sldId id="358" r:id="rId22"/>
    <p:sldId id="378" r:id="rId23"/>
    <p:sldId id="359" r:id="rId24"/>
    <p:sldId id="389" r:id="rId25"/>
    <p:sldId id="382" r:id="rId26"/>
    <p:sldId id="380" r:id="rId27"/>
    <p:sldId id="360" r:id="rId28"/>
    <p:sldId id="330" r:id="rId29"/>
    <p:sldId id="363" r:id="rId30"/>
    <p:sldId id="364" r:id="rId31"/>
    <p:sldId id="366" r:id="rId32"/>
    <p:sldId id="387" r:id="rId33"/>
    <p:sldId id="385" r:id="rId34"/>
    <p:sldId id="386" r:id="rId35"/>
    <p:sldId id="381" r:id="rId36"/>
    <p:sldId id="331" r:id="rId37"/>
    <p:sldId id="337" r:id="rId38"/>
    <p:sldId id="368" r:id="rId39"/>
    <p:sldId id="372" r:id="rId40"/>
    <p:sldId id="373" r:id="rId41"/>
    <p:sldId id="369" r:id="rId42"/>
    <p:sldId id="367" r:id="rId43"/>
    <p:sldId id="377" r:id="rId44"/>
    <p:sldId id="376" r:id="rId45"/>
    <p:sldId id="375" r:id="rId46"/>
    <p:sldId id="393" r:id="rId47"/>
    <p:sldId id="394" r:id="rId48"/>
    <p:sldId id="395" r:id="rId49"/>
    <p:sldId id="397" r:id="rId50"/>
    <p:sldId id="396" r:id="rId51"/>
    <p:sldId id="292" r:id="rId52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7">
          <p15:clr>
            <a:srgbClr val="A4A3A4"/>
          </p15:clr>
        </p15:guide>
        <p15:guide id="2" pos="21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D" initials="D" lastIdx="2" clrIdx="0"/>
  <p:cmAuthor id="7" name="Administrator" initials="A" lastIdx="5" clrIdx="6"/>
  <p:cmAuthor id="1" name="f w" initials="fw" lastIdx="1" clrIdx="0"/>
  <p:cmAuthor id="8" name="PC10" initials="P" lastIdx="27" clrIdx="7"/>
  <p:cmAuthor id="2" name="Microsoft Office 用户" initials="M" lastIdx="1" clrIdx="0"/>
  <p:cmAuthor id="3" name="作者" initials="作" lastIdx="0" clrIdx="1"/>
  <p:cmAuthor id="4" name="czy" initials="c" lastIdx="1" clrIdx="1"/>
  <p:cmAuthor id="5" name="NTKO" initials="N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60"/>
      </p:cViewPr>
      <p:guideLst>
        <p:guide orient="horz" pos="2797"/>
        <p:guide pos="219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979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968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7857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48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22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515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456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248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364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101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834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352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323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0382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1815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074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12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557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272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437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475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8020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03194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866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77803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8362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997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273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227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6791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3697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5909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3551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>
                <a:solidFill>
                  <a:prstClr val="black"/>
                </a:solidFill>
              </a:rPr>
              <a:pPr/>
              <a:t>44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76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659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840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2B05C-7F54-4ACF-A17D-EA5EBA87C4BD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1805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985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236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410" name="文本占位符 2"/>
          <p:cNvSpPr>
            <a:spLocks noGrp="1"/>
          </p:cNvSpPr>
          <p:nvPr>
            <p:ph type="body" sz="quarter"/>
          </p:nvPr>
        </p:nvSpPr>
        <p:spPr>
          <a:xfrm>
            <a:off x="655638" y="4268788"/>
            <a:ext cx="5249862" cy="34909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endParaRPr lang="zh-CN" altLang="en-US" dirty="0">
              <a:ea typeface="Arial" panose="0208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05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>
                <a:solidFill>
                  <a:srgbClr val="0A51A8"/>
                </a:solidFill>
                <a:latin typeface="Microsoft YaHei UI" panose="020B0503020204020204" charset="-122"/>
                <a:cs typeface="Microsoft YaHei UI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61"/>
          <a:stretch>
            <a:fillRect/>
          </a:stretch>
        </p:blipFill>
        <p:spPr bwMode="auto">
          <a:xfrm>
            <a:off x="10293350" y="307975"/>
            <a:ext cx="15605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1758950" y="6734175"/>
            <a:ext cx="10433050" cy="5397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80604020202020204" pitchFamily="34" charset="0"/>
              <a:buNone/>
              <a:defRPr/>
            </a:pPr>
            <a:endParaRPr lang="zh-CN" altLang="en-US"/>
          </a:p>
        </p:txBody>
      </p:sp>
      <p:pic>
        <p:nvPicPr>
          <p:cNvPr id="4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6624638"/>
            <a:ext cx="1592263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17"/>
          <p:cNvCxnSpPr/>
          <p:nvPr userDrawn="1"/>
        </p:nvCxnSpPr>
        <p:spPr>
          <a:xfrm flipH="1">
            <a:off x="8110538" y="6953250"/>
            <a:ext cx="2451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等腰三角形 18"/>
          <p:cNvSpPr/>
          <p:nvPr userDrawn="1"/>
        </p:nvSpPr>
        <p:spPr>
          <a:xfrm rot="5400000">
            <a:off x="-13494" y="6658769"/>
            <a:ext cx="201613" cy="174625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8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9005888" y="6288088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4A370F-DF20-4846-B6B1-A31B895D216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32"/>
          <p:cNvSpPr/>
          <p:nvPr userDrawn="1"/>
        </p:nvSpPr>
        <p:spPr>
          <a:xfrm>
            <a:off x="0" y="6305550"/>
            <a:ext cx="10301431" cy="550431"/>
          </a:xfrm>
          <a:custGeom>
            <a:avLst/>
            <a:gdLst>
              <a:gd name="connsiteX0" fmla="*/ 1017668 w 18039806"/>
              <a:gd name="connsiteY0" fmla="*/ 22 h 1205949"/>
              <a:gd name="connsiteX1" fmla="*/ 1155689 w 18039806"/>
              <a:gd name="connsiteY1" fmla="*/ 4600 h 1205949"/>
              <a:gd name="connsiteX2" fmla="*/ 18039806 w 18039806"/>
              <a:gd name="connsiteY2" fmla="*/ 1205947 h 1205949"/>
              <a:gd name="connsiteX3" fmla="*/ 0 w 18039806"/>
              <a:gd name="connsiteY3" fmla="*/ 1205949 h 1205949"/>
              <a:gd name="connsiteX4" fmla="*/ 0 w 18039806"/>
              <a:gd name="connsiteY4" fmla="*/ 326707 h 1205949"/>
              <a:gd name="connsiteX5" fmla="*/ 37432 w 18039806"/>
              <a:gd name="connsiteY5" fmla="*/ 298589 h 1205949"/>
              <a:gd name="connsiteX6" fmla="*/ 617958 w 18039806"/>
              <a:gd name="connsiteY6" fmla="*/ 47178 h 1205949"/>
              <a:gd name="connsiteX7" fmla="*/ 1017668 w 18039806"/>
              <a:gd name="connsiteY7" fmla="*/ 22 h 120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39806" h="1205949">
                <a:moveTo>
                  <a:pt x="1017668" y="22"/>
                </a:moveTo>
                <a:cubicBezTo>
                  <a:pt x="1063343" y="-201"/>
                  <a:pt x="1109373" y="1304"/>
                  <a:pt x="1155689" y="4600"/>
                </a:cubicBezTo>
                <a:lnTo>
                  <a:pt x="18039806" y="1205947"/>
                </a:lnTo>
                <a:lnTo>
                  <a:pt x="0" y="1205949"/>
                </a:lnTo>
                <a:lnTo>
                  <a:pt x="0" y="326707"/>
                </a:lnTo>
                <a:lnTo>
                  <a:pt x="37432" y="298589"/>
                </a:lnTo>
                <a:cubicBezTo>
                  <a:pt x="212478" y="182383"/>
                  <a:pt x="408603" y="96311"/>
                  <a:pt x="617958" y="47178"/>
                </a:cubicBezTo>
                <a:cubicBezTo>
                  <a:pt x="746794" y="16944"/>
                  <a:pt x="880639" y="695"/>
                  <a:pt x="1017668" y="22"/>
                </a:cubicBezTo>
                <a:close/>
              </a:path>
            </a:pathLst>
          </a:custGeom>
          <a:solidFill>
            <a:schemeClr val="tx1">
              <a:lumMod val="8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37"/>
          <p:cNvSpPr txBox="1"/>
          <p:nvPr/>
        </p:nvSpPr>
        <p:spPr>
          <a:xfrm>
            <a:off x="180505" y="6580765"/>
            <a:ext cx="1739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3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</a:rPr>
              <a:t>烽火通信</a:t>
            </a:r>
            <a:r>
              <a:rPr lang="en-US" altLang="zh-CN" sz="800" spc="3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</a:rPr>
              <a:t>@</a:t>
            </a:r>
            <a:r>
              <a:rPr lang="zh-CN" altLang="en-US" sz="800" spc="3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</a:rPr>
              <a:t>信息通信专家</a:t>
            </a:r>
            <a:endParaRPr lang="id-ID" sz="800" spc="3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Segoe UI" panose="020B0502040204020203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0"/>
          <a:stretch>
            <a:fillRect/>
          </a:stretch>
        </p:blipFill>
        <p:spPr>
          <a:xfrm>
            <a:off x="11025380" y="190500"/>
            <a:ext cx="970999" cy="2891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0"/>
          <a:stretch>
            <a:fillRect/>
          </a:stretch>
        </p:blipFill>
        <p:spPr>
          <a:xfrm>
            <a:off x="10792800" y="129600"/>
            <a:ext cx="1264154" cy="396000"/>
          </a:xfrm>
          <a:prstGeom prst="rect">
            <a:avLst/>
          </a:prstGeom>
        </p:spPr>
      </p:pic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87566" y="297000"/>
            <a:ext cx="8304210" cy="4572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2800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 单击此处编辑母版文本样式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368914" y="468065"/>
            <a:ext cx="181930" cy="181930"/>
          </a:xfrm>
          <a:prstGeom prst="rect">
            <a:avLst/>
          </a:prstGeom>
          <a:solidFill>
            <a:srgbClr val="205EAB"/>
          </a:solidFill>
          <a:ln>
            <a:solidFill>
              <a:srgbClr val="0B5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37992" y="576397"/>
            <a:ext cx="99149" cy="991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026140" y="190500"/>
            <a:ext cx="970788" cy="276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0792968" y="129539"/>
            <a:ext cx="1263396" cy="396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368808" y="467868"/>
            <a:ext cx="181356" cy="182879"/>
          </a:xfrm>
          <a:custGeom>
            <a:avLst/>
            <a:gdLst/>
            <a:ahLst/>
            <a:cxnLst/>
            <a:rect l="l" t="t" r="r" b="b"/>
            <a:pathLst>
              <a:path w="181356" h="182879">
                <a:moveTo>
                  <a:pt x="0" y="0"/>
                </a:moveTo>
                <a:lnTo>
                  <a:pt x="181356" y="0"/>
                </a:lnTo>
                <a:lnTo>
                  <a:pt x="181356" y="182879"/>
                </a:lnTo>
                <a:lnTo>
                  <a:pt x="0" y="182879"/>
                </a:lnTo>
                <a:lnTo>
                  <a:pt x="0" y="0"/>
                </a:lnTo>
                <a:close/>
              </a:path>
            </a:pathLst>
          </a:custGeom>
          <a:solidFill>
            <a:srgbClr val="1F5EAB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360972" y="460133"/>
            <a:ext cx="197815" cy="197802"/>
          </a:xfrm>
          <a:custGeom>
            <a:avLst/>
            <a:gdLst/>
            <a:ahLst/>
            <a:cxnLst/>
            <a:rect l="l" t="t" r="r" b="b"/>
            <a:pathLst>
              <a:path w="197815" h="197802">
                <a:moveTo>
                  <a:pt x="189877" y="197802"/>
                </a:moveTo>
                <a:lnTo>
                  <a:pt x="7937" y="197802"/>
                </a:lnTo>
                <a:lnTo>
                  <a:pt x="5892" y="197523"/>
                </a:lnTo>
                <a:lnTo>
                  <a:pt x="0" y="189865"/>
                </a:lnTo>
                <a:lnTo>
                  <a:pt x="0" y="7937"/>
                </a:lnTo>
                <a:lnTo>
                  <a:pt x="7937" y="0"/>
                </a:lnTo>
                <a:lnTo>
                  <a:pt x="189877" y="0"/>
                </a:lnTo>
                <a:lnTo>
                  <a:pt x="197815" y="7937"/>
                </a:lnTo>
                <a:lnTo>
                  <a:pt x="15875" y="7937"/>
                </a:lnTo>
                <a:lnTo>
                  <a:pt x="7937" y="15875"/>
                </a:lnTo>
                <a:lnTo>
                  <a:pt x="15875" y="15875"/>
                </a:lnTo>
                <a:lnTo>
                  <a:pt x="15875" y="181927"/>
                </a:lnTo>
                <a:lnTo>
                  <a:pt x="7937" y="181927"/>
                </a:lnTo>
                <a:lnTo>
                  <a:pt x="15875" y="189865"/>
                </a:lnTo>
                <a:lnTo>
                  <a:pt x="197815" y="189865"/>
                </a:lnTo>
                <a:lnTo>
                  <a:pt x="197535" y="191909"/>
                </a:lnTo>
                <a:lnTo>
                  <a:pt x="196748" y="193827"/>
                </a:lnTo>
                <a:lnTo>
                  <a:pt x="195478" y="195478"/>
                </a:lnTo>
                <a:lnTo>
                  <a:pt x="193840" y="196735"/>
                </a:lnTo>
                <a:lnTo>
                  <a:pt x="191922" y="197523"/>
                </a:lnTo>
                <a:lnTo>
                  <a:pt x="189877" y="197802"/>
                </a:lnTo>
                <a:close/>
              </a:path>
              <a:path w="197815" h="197802">
                <a:moveTo>
                  <a:pt x="15875" y="15875"/>
                </a:moveTo>
                <a:lnTo>
                  <a:pt x="7937" y="15875"/>
                </a:lnTo>
                <a:lnTo>
                  <a:pt x="15875" y="7937"/>
                </a:lnTo>
                <a:lnTo>
                  <a:pt x="15875" y="15875"/>
                </a:lnTo>
                <a:close/>
              </a:path>
              <a:path w="197815" h="197802">
                <a:moveTo>
                  <a:pt x="181940" y="15875"/>
                </a:moveTo>
                <a:lnTo>
                  <a:pt x="15875" y="15875"/>
                </a:lnTo>
                <a:lnTo>
                  <a:pt x="15875" y="7937"/>
                </a:lnTo>
                <a:lnTo>
                  <a:pt x="181940" y="7937"/>
                </a:lnTo>
                <a:lnTo>
                  <a:pt x="181940" y="15875"/>
                </a:lnTo>
                <a:close/>
              </a:path>
              <a:path w="197815" h="197802">
                <a:moveTo>
                  <a:pt x="181940" y="189865"/>
                </a:moveTo>
                <a:lnTo>
                  <a:pt x="181940" y="7937"/>
                </a:lnTo>
                <a:lnTo>
                  <a:pt x="189877" y="15875"/>
                </a:lnTo>
                <a:lnTo>
                  <a:pt x="197815" y="15875"/>
                </a:lnTo>
                <a:lnTo>
                  <a:pt x="197815" y="181927"/>
                </a:lnTo>
                <a:lnTo>
                  <a:pt x="189877" y="181927"/>
                </a:lnTo>
                <a:lnTo>
                  <a:pt x="181940" y="189865"/>
                </a:lnTo>
                <a:close/>
              </a:path>
              <a:path w="197815" h="197802">
                <a:moveTo>
                  <a:pt x="197815" y="15875"/>
                </a:moveTo>
                <a:lnTo>
                  <a:pt x="189877" y="15875"/>
                </a:lnTo>
                <a:lnTo>
                  <a:pt x="181940" y="7937"/>
                </a:lnTo>
                <a:lnTo>
                  <a:pt x="197815" y="7937"/>
                </a:lnTo>
                <a:lnTo>
                  <a:pt x="197815" y="15875"/>
                </a:lnTo>
                <a:close/>
              </a:path>
              <a:path w="197815" h="197802">
                <a:moveTo>
                  <a:pt x="15875" y="189865"/>
                </a:moveTo>
                <a:lnTo>
                  <a:pt x="7937" y="181927"/>
                </a:lnTo>
                <a:lnTo>
                  <a:pt x="15875" y="181927"/>
                </a:lnTo>
                <a:lnTo>
                  <a:pt x="15875" y="189865"/>
                </a:lnTo>
                <a:close/>
              </a:path>
              <a:path w="197815" h="197802">
                <a:moveTo>
                  <a:pt x="181940" y="189865"/>
                </a:moveTo>
                <a:lnTo>
                  <a:pt x="15875" y="189865"/>
                </a:lnTo>
                <a:lnTo>
                  <a:pt x="15875" y="181927"/>
                </a:lnTo>
                <a:lnTo>
                  <a:pt x="181940" y="181927"/>
                </a:lnTo>
                <a:lnTo>
                  <a:pt x="181940" y="189865"/>
                </a:lnTo>
                <a:close/>
              </a:path>
              <a:path w="197815" h="197802">
                <a:moveTo>
                  <a:pt x="197815" y="189865"/>
                </a:moveTo>
                <a:lnTo>
                  <a:pt x="181940" y="189865"/>
                </a:lnTo>
                <a:lnTo>
                  <a:pt x="189877" y="181927"/>
                </a:lnTo>
                <a:lnTo>
                  <a:pt x="197815" y="181927"/>
                </a:lnTo>
                <a:lnTo>
                  <a:pt x="197815" y="189865"/>
                </a:lnTo>
                <a:close/>
              </a:path>
            </a:pathLst>
          </a:custGeom>
          <a:solidFill>
            <a:srgbClr val="0A50A8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537972" y="576072"/>
            <a:ext cx="99059" cy="99059"/>
          </a:xfrm>
          <a:custGeom>
            <a:avLst/>
            <a:gdLst/>
            <a:ahLst/>
            <a:cxnLst/>
            <a:rect l="l" t="t" r="r" b="b"/>
            <a:pathLst>
              <a:path w="99059" h="99059">
                <a:moveTo>
                  <a:pt x="0" y="0"/>
                </a:moveTo>
                <a:lnTo>
                  <a:pt x="99059" y="0"/>
                </a:lnTo>
                <a:lnTo>
                  <a:pt x="99059" y="99059"/>
                </a:lnTo>
                <a:lnTo>
                  <a:pt x="0" y="99059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spAutoFit/>
          </a:bodyPr>
          <a:lstStyle/>
          <a:p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>
                <a:solidFill>
                  <a:srgbClr val="0A51A8"/>
                </a:solidFill>
                <a:latin typeface="微软雅黑" panose="020B0503020204020204" charset="-122"/>
                <a:ea typeface="微软雅黑" panose="020B0503020204020204" charset="-122"/>
                <a:cs typeface="Microsoft YaHei UI" panose="020B0503020204020204" charset="-122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21690" y="1998345"/>
            <a:ext cx="10887710" cy="293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>
                <a:solidFill>
                  <a:srgbClr val="C52223"/>
                </a:solidFill>
                <a:latin typeface="微软雅黑" panose="020B0503020204020204" charset="-122"/>
                <a:ea typeface="微软雅黑" panose="020B0503020204020204" charset="-122"/>
                <a:cs typeface="Microsoft YaHei UI" panose="020B0503020204020204" charset="-122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D8BD707-D9CF-40AE-B4C6-C98DA3205C09}" type="datetimeFigureOut">
              <a:rPr lang="en-US"/>
              <a:t>7/22/2022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页-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32"/>
          <p:cNvSpPr/>
          <p:nvPr userDrawn="1"/>
        </p:nvSpPr>
        <p:spPr>
          <a:xfrm>
            <a:off x="0" y="6305550"/>
            <a:ext cx="10301288" cy="550863"/>
          </a:xfrm>
          <a:custGeom>
            <a:avLst/>
            <a:gdLst>
              <a:gd name="connsiteX0" fmla="*/ 1017668 w 18039806"/>
              <a:gd name="connsiteY0" fmla="*/ 22 h 1205949"/>
              <a:gd name="connsiteX1" fmla="*/ 1155689 w 18039806"/>
              <a:gd name="connsiteY1" fmla="*/ 4600 h 1205949"/>
              <a:gd name="connsiteX2" fmla="*/ 18039806 w 18039806"/>
              <a:gd name="connsiteY2" fmla="*/ 1205947 h 1205949"/>
              <a:gd name="connsiteX3" fmla="*/ 0 w 18039806"/>
              <a:gd name="connsiteY3" fmla="*/ 1205949 h 1205949"/>
              <a:gd name="connsiteX4" fmla="*/ 0 w 18039806"/>
              <a:gd name="connsiteY4" fmla="*/ 326707 h 1205949"/>
              <a:gd name="connsiteX5" fmla="*/ 37432 w 18039806"/>
              <a:gd name="connsiteY5" fmla="*/ 298589 h 1205949"/>
              <a:gd name="connsiteX6" fmla="*/ 617958 w 18039806"/>
              <a:gd name="connsiteY6" fmla="*/ 47178 h 1205949"/>
              <a:gd name="connsiteX7" fmla="*/ 1017668 w 18039806"/>
              <a:gd name="connsiteY7" fmla="*/ 22 h 120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39806" h="1205949">
                <a:moveTo>
                  <a:pt x="1017668" y="22"/>
                </a:moveTo>
                <a:cubicBezTo>
                  <a:pt x="1063343" y="-201"/>
                  <a:pt x="1109373" y="1304"/>
                  <a:pt x="1155689" y="4600"/>
                </a:cubicBezTo>
                <a:lnTo>
                  <a:pt x="18039806" y="1205947"/>
                </a:lnTo>
                <a:lnTo>
                  <a:pt x="0" y="1205949"/>
                </a:lnTo>
                <a:lnTo>
                  <a:pt x="0" y="326707"/>
                </a:lnTo>
                <a:lnTo>
                  <a:pt x="37432" y="298589"/>
                </a:lnTo>
                <a:cubicBezTo>
                  <a:pt x="212478" y="182383"/>
                  <a:pt x="408603" y="96311"/>
                  <a:pt x="617958" y="47178"/>
                </a:cubicBezTo>
                <a:cubicBezTo>
                  <a:pt x="746794" y="16944"/>
                  <a:pt x="880639" y="695"/>
                  <a:pt x="1017668" y="22"/>
                </a:cubicBezTo>
                <a:close/>
              </a:path>
            </a:pathLst>
          </a:custGeom>
          <a:solidFill>
            <a:schemeClr val="tx1">
              <a:lumMod val="8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id-ID" strike="noStrike" noProof="1"/>
          </a:p>
        </p:txBody>
      </p:sp>
      <p:sp>
        <p:nvSpPr>
          <p:cNvPr id="14" name="TextBox 37"/>
          <p:cNvSpPr txBox="1"/>
          <p:nvPr/>
        </p:nvSpPr>
        <p:spPr>
          <a:xfrm>
            <a:off x="180975" y="6580188"/>
            <a:ext cx="1739900" cy="215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/>
            <a:r>
              <a:rPr lang="zh-CN" altLang="en-US" sz="800" strike="noStrike" spc="300" noProof="1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</a:rPr>
              <a:t>烽火通信</a:t>
            </a:r>
            <a:r>
              <a:rPr lang="en-US" altLang="zh-CN" sz="800" strike="noStrike" spc="300" noProof="1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</a:rPr>
              <a:t>@</a:t>
            </a:r>
            <a:r>
              <a:rPr lang="zh-CN" altLang="en-US" sz="800" strike="noStrike" spc="300" noProof="1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</a:rPr>
              <a:t>信息通信专家</a:t>
            </a:r>
            <a:endParaRPr lang="id-ID" sz="800" strike="noStrike" spc="300" noProof="1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Segoe UI" panose="020B0502040204020203" pitchFamily="34" charset="0"/>
            </a:endParaRPr>
          </a:p>
        </p:txBody>
      </p:sp>
      <p:pic>
        <p:nvPicPr>
          <p:cNvPr id="3076" name="图片 6"/>
          <p:cNvPicPr>
            <a:picLocks noChangeAspect="1"/>
          </p:cNvPicPr>
          <p:nvPr userDrawn="1"/>
        </p:nvPicPr>
        <p:blipFill>
          <a:blip r:embed="rId2"/>
          <a:srcRect b="34830"/>
          <a:stretch>
            <a:fillRect/>
          </a:stretch>
        </p:blipFill>
        <p:spPr>
          <a:xfrm>
            <a:off x="10772775" y="180975"/>
            <a:ext cx="1263650" cy="395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 userDrawn="1"/>
        </p:nvSpPr>
        <p:spPr>
          <a:xfrm>
            <a:off x="368300" y="468313"/>
            <a:ext cx="182563" cy="180975"/>
          </a:xfrm>
          <a:prstGeom prst="rect">
            <a:avLst/>
          </a:prstGeom>
          <a:solidFill>
            <a:srgbClr val="205EAB"/>
          </a:solidFill>
          <a:ln>
            <a:solidFill>
              <a:srgbClr val="0B5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457200" lvl="1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fontAlgn="base"/>
            <a:endParaRPr lang="zh-CN" altLang="en-US" sz="1800" strike="noStrike" noProof="1">
              <a:solidFill>
                <a:srgbClr val="000000"/>
              </a:solidFill>
              <a:latin typeface="Century Gothic" panose="020B0502020202020204" charset="0"/>
              <a:ea typeface="幼圆" panose="02010509060101010101" pitchFamily="49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538163" y="576263"/>
            <a:ext cx="98425" cy="1000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457200" lvl="1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1800" kern="1200" baseline="0"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fontAlgn="base"/>
            <a:endParaRPr lang="zh-CN" altLang="en-US" sz="1800" strike="noStrike" noProof="1">
              <a:solidFill>
                <a:srgbClr val="000000"/>
              </a:solidFill>
              <a:latin typeface="Century Gothic" panose="020B0502020202020204" charset="0"/>
              <a:ea typeface="幼圆" panose="02010509060101010101" pitchFamily="49" charset="-122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87566" y="297000"/>
            <a:ext cx="8304210" cy="4572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2800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fontAlgn="base"/>
            <a:r>
              <a:rPr lang="zh-CN" altLang="en-US" strike="noStrike" noProof="1"/>
              <a:t> 单击此处编辑母版文本样式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首页模板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Arc 21_1"/>
          <p:cNvSpPr/>
          <p:nvPr userDrawn="1"/>
        </p:nvSpPr>
        <p:spPr>
          <a:xfrm rot="2641125">
            <a:off x="542415" y="950799"/>
            <a:ext cx="2111151" cy="2069822"/>
          </a:xfrm>
          <a:prstGeom prst="arc">
            <a:avLst>
              <a:gd name="adj1" fmla="val 5513439"/>
              <a:gd name="adj2" fmla="val 0"/>
            </a:avLst>
          </a:prstGeom>
          <a:ln w="15875" cap="rnd">
            <a:gradFill>
              <a:gsLst>
                <a:gs pos="100000">
                  <a:srgbClr val="EF5604"/>
                </a:gs>
                <a:gs pos="0">
                  <a:srgbClr val="009CD6"/>
                </a:gs>
                <a:gs pos="5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9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8" name="Arc 21_1"/>
          <p:cNvSpPr/>
          <p:nvPr userDrawn="1"/>
        </p:nvSpPr>
        <p:spPr>
          <a:xfrm rot="2641125">
            <a:off x="713811" y="1197386"/>
            <a:ext cx="1768359" cy="1733741"/>
          </a:xfrm>
          <a:prstGeom prst="arc">
            <a:avLst>
              <a:gd name="adj1" fmla="val 5513439"/>
              <a:gd name="adj2" fmla="val 0"/>
            </a:avLst>
          </a:prstGeom>
          <a:ln w="12700" cap="rnd">
            <a:gradFill>
              <a:gsLst>
                <a:gs pos="100000">
                  <a:srgbClr val="EF5604"/>
                </a:gs>
                <a:gs pos="0">
                  <a:srgbClr val="009CD6"/>
                </a:gs>
                <a:gs pos="5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9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9" name="Arc 21_1"/>
          <p:cNvSpPr/>
          <p:nvPr userDrawn="1"/>
        </p:nvSpPr>
        <p:spPr>
          <a:xfrm rot="2641125">
            <a:off x="848943" y="1412391"/>
            <a:ext cx="1498094" cy="1468767"/>
          </a:xfrm>
          <a:prstGeom prst="arc">
            <a:avLst>
              <a:gd name="adj1" fmla="val 5513439"/>
              <a:gd name="adj2" fmla="val 0"/>
            </a:avLst>
          </a:prstGeom>
          <a:ln w="3175" cap="rnd">
            <a:gradFill>
              <a:gsLst>
                <a:gs pos="100000">
                  <a:srgbClr val="EF5604"/>
                </a:gs>
                <a:gs pos="0">
                  <a:srgbClr val="009CD6"/>
                </a:gs>
                <a:gs pos="5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9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0" name="Arc 21_1"/>
          <p:cNvSpPr/>
          <p:nvPr userDrawn="1"/>
        </p:nvSpPr>
        <p:spPr>
          <a:xfrm rot="2641125">
            <a:off x="988585" y="1631866"/>
            <a:ext cx="1218810" cy="1194950"/>
          </a:xfrm>
          <a:prstGeom prst="arc">
            <a:avLst>
              <a:gd name="adj1" fmla="val 5513439"/>
              <a:gd name="adj2" fmla="val 0"/>
            </a:avLst>
          </a:prstGeom>
          <a:ln w="1270" cap="rnd">
            <a:gradFill>
              <a:gsLst>
                <a:gs pos="100000">
                  <a:srgbClr val="EF5604"/>
                </a:gs>
                <a:gs pos="0">
                  <a:srgbClr val="009CD6"/>
                </a:gs>
                <a:gs pos="5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9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1" name="Arc 21_1"/>
          <p:cNvSpPr/>
          <p:nvPr userDrawn="1"/>
        </p:nvSpPr>
        <p:spPr>
          <a:xfrm rot="2641125">
            <a:off x="237686" y="526441"/>
            <a:ext cx="2720608" cy="2667348"/>
          </a:xfrm>
          <a:prstGeom prst="arc">
            <a:avLst>
              <a:gd name="adj1" fmla="val 5513439"/>
              <a:gd name="adj2" fmla="val 0"/>
            </a:avLst>
          </a:prstGeom>
          <a:ln w="22225" cap="rnd">
            <a:gradFill>
              <a:gsLst>
                <a:gs pos="100000">
                  <a:srgbClr val="EF5604"/>
                </a:gs>
                <a:gs pos="0">
                  <a:srgbClr val="009CD6"/>
                </a:gs>
                <a:gs pos="5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9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grpSp>
        <p:nvGrpSpPr>
          <p:cNvPr id="12" name="Group 90"/>
          <p:cNvGrpSpPr/>
          <p:nvPr userDrawn="1"/>
        </p:nvGrpSpPr>
        <p:grpSpPr bwMode="auto">
          <a:xfrm>
            <a:off x="3750664" y="415359"/>
            <a:ext cx="215900" cy="215900"/>
            <a:chOff x="1292" y="1310"/>
            <a:chExt cx="1900" cy="1900"/>
          </a:xfrm>
        </p:grpSpPr>
        <p:sp>
          <p:nvSpPr>
            <p:cNvPr id="13" name="AutoShape 9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14" name="AutoShape 9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ea typeface="华文细黑" panose="02010600040101010101" pitchFamily="2" charset="-122"/>
              </a:endParaRPr>
            </a:p>
          </p:txBody>
        </p:sp>
      </p:grpSp>
      <p:grpSp>
        <p:nvGrpSpPr>
          <p:cNvPr id="15" name="Group 97"/>
          <p:cNvGrpSpPr/>
          <p:nvPr userDrawn="1"/>
        </p:nvGrpSpPr>
        <p:grpSpPr bwMode="auto">
          <a:xfrm>
            <a:off x="2239364" y="1350397"/>
            <a:ext cx="144462" cy="144462"/>
            <a:chOff x="1292" y="1310"/>
            <a:chExt cx="1900" cy="1900"/>
          </a:xfrm>
        </p:grpSpPr>
        <p:sp>
          <p:nvSpPr>
            <p:cNvPr id="16" name="AutoShape 9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17" name="AutoShape 9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ea typeface="华文细黑" panose="02010600040101010101" pitchFamily="2" charset="-122"/>
              </a:endParaRPr>
            </a:p>
          </p:txBody>
        </p:sp>
      </p:grpSp>
      <p:grpSp>
        <p:nvGrpSpPr>
          <p:cNvPr id="18" name="Group 100"/>
          <p:cNvGrpSpPr/>
          <p:nvPr userDrawn="1"/>
        </p:nvGrpSpPr>
        <p:grpSpPr bwMode="auto">
          <a:xfrm>
            <a:off x="2094901" y="342334"/>
            <a:ext cx="215900" cy="215900"/>
            <a:chOff x="1292" y="1310"/>
            <a:chExt cx="1900" cy="1900"/>
          </a:xfrm>
        </p:grpSpPr>
        <p:sp>
          <p:nvSpPr>
            <p:cNvPr id="19" name="AutoShape 10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20" name="AutoShape 10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ea typeface="华文细黑" panose="02010600040101010101" pitchFamily="2" charset="-122"/>
              </a:endParaRPr>
            </a:p>
          </p:txBody>
        </p:sp>
      </p:grpSp>
      <p:grpSp>
        <p:nvGrpSpPr>
          <p:cNvPr id="21" name="Group 103"/>
          <p:cNvGrpSpPr/>
          <p:nvPr userDrawn="1"/>
        </p:nvGrpSpPr>
        <p:grpSpPr bwMode="auto">
          <a:xfrm>
            <a:off x="3104551" y="1350397"/>
            <a:ext cx="142875" cy="142875"/>
            <a:chOff x="1292" y="1310"/>
            <a:chExt cx="1900" cy="1900"/>
          </a:xfrm>
        </p:grpSpPr>
        <p:sp>
          <p:nvSpPr>
            <p:cNvPr id="22" name="AutoShape 104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23" name="AutoShape 105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ea typeface="华文细黑" panose="02010600040101010101" pitchFamily="2" charset="-122"/>
              </a:endParaRPr>
            </a:p>
          </p:txBody>
        </p:sp>
      </p:grpSp>
      <p:grpSp>
        <p:nvGrpSpPr>
          <p:cNvPr id="24" name="Group 106"/>
          <p:cNvGrpSpPr/>
          <p:nvPr userDrawn="1"/>
        </p:nvGrpSpPr>
        <p:grpSpPr bwMode="auto">
          <a:xfrm>
            <a:off x="2455264" y="701109"/>
            <a:ext cx="144462" cy="144463"/>
            <a:chOff x="1292" y="1310"/>
            <a:chExt cx="1900" cy="1900"/>
          </a:xfrm>
        </p:grpSpPr>
        <p:sp>
          <p:nvSpPr>
            <p:cNvPr id="25" name="AutoShape 10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26" name="AutoShape 10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ea typeface="华文细黑" panose="02010600040101010101" pitchFamily="2" charset="-122"/>
              </a:endParaRPr>
            </a:p>
          </p:txBody>
        </p:sp>
      </p:grpSp>
      <p:grpSp>
        <p:nvGrpSpPr>
          <p:cNvPr id="27" name="Group 109"/>
          <p:cNvGrpSpPr/>
          <p:nvPr userDrawn="1"/>
        </p:nvGrpSpPr>
        <p:grpSpPr bwMode="auto">
          <a:xfrm>
            <a:off x="1086839" y="558234"/>
            <a:ext cx="144462" cy="144463"/>
            <a:chOff x="1292" y="1310"/>
            <a:chExt cx="1900" cy="1900"/>
          </a:xfrm>
        </p:grpSpPr>
        <p:sp>
          <p:nvSpPr>
            <p:cNvPr id="28" name="AutoShape 110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29" name="AutoShape 111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ea typeface="华文细黑" panose="02010600040101010101" pitchFamily="2" charset="-122"/>
              </a:endParaRPr>
            </a:p>
          </p:txBody>
        </p:sp>
      </p:grpSp>
      <p:grpSp>
        <p:nvGrpSpPr>
          <p:cNvPr id="30" name="Group 112"/>
          <p:cNvGrpSpPr/>
          <p:nvPr userDrawn="1"/>
        </p:nvGrpSpPr>
        <p:grpSpPr bwMode="auto">
          <a:xfrm>
            <a:off x="3390301" y="2791847"/>
            <a:ext cx="144463" cy="144462"/>
            <a:chOff x="1292" y="1310"/>
            <a:chExt cx="1900" cy="1900"/>
          </a:xfrm>
        </p:grpSpPr>
        <p:sp>
          <p:nvSpPr>
            <p:cNvPr id="31" name="AutoShape 113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32" name="AutoShape 114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ea typeface="华文细黑" panose="02010600040101010101" pitchFamily="2" charset="-122"/>
              </a:endParaRPr>
            </a:p>
          </p:txBody>
        </p:sp>
      </p:grpSp>
      <p:grpSp>
        <p:nvGrpSpPr>
          <p:cNvPr id="33" name="Group 115"/>
          <p:cNvGrpSpPr/>
          <p:nvPr userDrawn="1"/>
        </p:nvGrpSpPr>
        <p:grpSpPr bwMode="auto">
          <a:xfrm>
            <a:off x="439139" y="629672"/>
            <a:ext cx="431800" cy="431800"/>
            <a:chOff x="1292" y="1310"/>
            <a:chExt cx="1900" cy="1900"/>
          </a:xfrm>
        </p:grpSpPr>
        <p:sp>
          <p:nvSpPr>
            <p:cNvPr id="34" name="AutoShape 116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>
                    <a:alpha val="52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35" name="AutoShape 117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66CCFF">
                    <a:alpha val="80000"/>
                  </a:srgbClr>
                </a:gs>
                <a:gs pos="100000">
                  <a:srgbClr val="FFFFFF">
                    <a:alpha val="10001"/>
                  </a:srgbClr>
                </a:gs>
              </a:gsLst>
              <a:path path="shape">
                <a:fillToRect l="50000" t="50000" r="50000" b="50000"/>
              </a:path>
            </a:gra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i="1" kern="0">
                <a:solidFill>
                  <a:srgbClr val="000000"/>
                </a:solidFill>
                <a:ea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32"/>
          <p:cNvSpPr/>
          <p:nvPr userDrawn="1"/>
        </p:nvSpPr>
        <p:spPr>
          <a:xfrm>
            <a:off x="0" y="6305550"/>
            <a:ext cx="10301431" cy="550431"/>
          </a:xfrm>
          <a:custGeom>
            <a:avLst/>
            <a:gdLst>
              <a:gd name="connsiteX0" fmla="*/ 1017668 w 18039806"/>
              <a:gd name="connsiteY0" fmla="*/ 22 h 1205949"/>
              <a:gd name="connsiteX1" fmla="*/ 1155689 w 18039806"/>
              <a:gd name="connsiteY1" fmla="*/ 4600 h 1205949"/>
              <a:gd name="connsiteX2" fmla="*/ 18039806 w 18039806"/>
              <a:gd name="connsiteY2" fmla="*/ 1205947 h 1205949"/>
              <a:gd name="connsiteX3" fmla="*/ 0 w 18039806"/>
              <a:gd name="connsiteY3" fmla="*/ 1205949 h 1205949"/>
              <a:gd name="connsiteX4" fmla="*/ 0 w 18039806"/>
              <a:gd name="connsiteY4" fmla="*/ 326707 h 1205949"/>
              <a:gd name="connsiteX5" fmla="*/ 37432 w 18039806"/>
              <a:gd name="connsiteY5" fmla="*/ 298589 h 1205949"/>
              <a:gd name="connsiteX6" fmla="*/ 617958 w 18039806"/>
              <a:gd name="connsiteY6" fmla="*/ 47178 h 1205949"/>
              <a:gd name="connsiteX7" fmla="*/ 1017668 w 18039806"/>
              <a:gd name="connsiteY7" fmla="*/ 22 h 120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039806" h="1205949">
                <a:moveTo>
                  <a:pt x="1017668" y="22"/>
                </a:moveTo>
                <a:cubicBezTo>
                  <a:pt x="1063343" y="-201"/>
                  <a:pt x="1109373" y="1304"/>
                  <a:pt x="1155689" y="4600"/>
                </a:cubicBezTo>
                <a:lnTo>
                  <a:pt x="18039806" y="1205947"/>
                </a:lnTo>
                <a:lnTo>
                  <a:pt x="0" y="1205949"/>
                </a:lnTo>
                <a:lnTo>
                  <a:pt x="0" y="326707"/>
                </a:lnTo>
                <a:lnTo>
                  <a:pt x="37432" y="298589"/>
                </a:lnTo>
                <a:cubicBezTo>
                  <a:pt x="212478" y="182383"/>
                  <a:pt x="408603" y="96311"/>
                  <a:pt x="617958" y="47178"/>
                </a:cubicBezTo>
                <a:cubicBezTo>
                  <a:pt x="746794" y="16944"/>
                  <a:pt x="880639" y="695"/>
                  <a:pt x="1017668" y="22"/>
                </a:cubicBezTo>
                <a:close/>
              </a:path>
            </a:pathLst>
          </a:custGeom>
          <a:solidFill>
            <a:schemeClr val="tx1">
              <a:lumMod val="8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extBox 37"/>
          <p:cNvSpPr txBox="1"/>
          <p:nvPr/>
        </p:nvSpPr>
        <p:spPr>
          <a:xfrm>
            <a:off x="180505" y="6580765"/>
            <a:ext cx="1739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3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</a:rPr>
              <a:t>烽火通信</a:t>
            </a:r>
            <a:r>
              <a:rPr lang="en-US" altLang="zh-CN" sz="800" spc="3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</a:rPr>
              <a:t>@</a:t>
            </a:r>
            <a:r>
              <a:rPr lang="zh-CN" altLang="en-US" sz="800" spc="3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" panose="020B0502040204020203" pitchFamily="34" charset="0"/>
              </a:rPr>
              <a:t>信息通信专家</a:t>
            </a:r>
            <a:endParaRPr lang="id-ID" sz="800" spc="3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Segoe UI" panose="020B0502040204020203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0"/>
          <a:stretch>
            <a:fillRect/>
          </a:stretch>
        </p:blipFill>
        <p:spPr>
          <a:xfrm>
            <a:off x="11025380" y="190500"/>
            <a:ext cx="970999" cy="2891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0"/>
          <a:stretch>
            <a:fillRect/>
          </a:stretch>
        </p:blipFill>
        <p:spPr>
          <a:xfrm>
            <a:off x="10792800" y="129600"/>
            <a:ext cx="1264154" cy="396000"/>
          </a:xfrm>
          <a:prstGeom prst="rect">
            <a:avLst/>
          </a:prstGeom>
        </p:spPr>
      </p:pic>
      <p:sp>
        <p:nvSpPr>
          <p:cNvPr id="9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87566" y="297000"/>
            <a:ext cx="8304210" cy="457200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2800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 单击此处编辑母版文本样式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368914" y="468065"/>
            <a:ext cx="181930" cy="181930"/>
          </a:xfrm>
          <a:prstGeom prst="rect">
            <a:avLst/>
          </a:prstGeom>
          <a:solidFill>
            <a:srgbClr val="205EAB"/>
          </a:solidFill>
          <a:ln>
            <a:solidFill>
              <a:srgbClr val="0B5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37992" y="576397"/>
            <a:ext cx="99149" cy="991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7150" y="-32147"/>
            <a:ext cx="12249150" cy="6890146"/>
          </a:xfrm>
          <a:prstGeom prst="rect">
            <a:avLst/>
          </a:prstGeom>
        </p:spPr>
      </p:pic>
      <p:cxnSp>
        <p:nvCxnSpPr>
          <p:cNvPr id="12" name="直接连接符 11"/>
          <p:cNvCxnSpPr/>
          <p:nvPr userDrawn="1"/>
        </p:nvCxnSpPr>
        <p:spPr>
          <a:xfrm flipV="1">
            <a:off x="1579603" y="3289194"/>
            <a:ext cx="25537" cy="6467156"/>
          </a:xfrm>
          <a:prstGeom prst="line">
            <a:avLst/>
          </a:prstGeom>
          <a:ln w="19050">
            <a:solidFill>
              <a:srgbClr val="EA5404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V="1">
            <a:off x="1431974" y="4088706"/>
            <a:ext cx="19024" cy="4266775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V="1">
            <a:off x="1853829" y="4579310"/>
            <a:ext cx="19024" cy="4266775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 flipV="1">
            <a:off x="1699776" y="3750635"/>
            <a:ext cx="19024" cy="4266775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/>
        </p:nvCxnSpPr>
        <p:spPr>
          <a:xfrm flipV="1">
            <a:off x="1529919" y="3815909"/>
            <a:ext cx="19024" cy="4266776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 flipV="1">
            <a:off x="1388929" y="3541754"/>
            <a:ext cx="16113" cy="3613798"/>
          </a:xfrm>
          <a:prstGeom prst="line">
            <a:avLst/>
          </a:prstGeom>
          <a:ln w="15875">
            <a:gradFill>
              <a:gsLst>
                <a:gs pos="0">
                  <a:srgbClr val="55E1DB">
                    <a:alpha val="600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 flipV="1">
            <a:off x="1488887" y="4305304"/>
            <a:ext cx="19024" cy="4266775"/>
          </a:xfrm>
          <a:prstGeom prst="line">
            <a:avLst/>
          </a:prstGeom>
          <a:ln w="15875">
            <a:gradFill>
              <a:gsLst>
                <a:gs pos="0">
                  <a:srgbClr val="55E1DB">
                    <a:alpha val="600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 flipV="1">
            <a:off x="1789839" y="3995808"/>
            <a:ext cx="19024" cy="4266775"/>
          </a:xfrm>
          <a:prstGeom prst="line">
            <a:avLst/>
          </a:prstGeom>
          <a:ln w="15875">
            <a:gradFill>
              <a:gsLst>
                <a:gs pos="0">
                  <a:srgbClr val="55E1DB">
                    <a:alpha val="600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 flipV="1">
            <a:off x="1624682" y="4146807"/>
            <a:ext cx="19024" cy="4266776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 userDrawn="1"/>
        </p:nvSpPr>
        <p:spPr>
          <a:xfrm rot="2694568">
            <a:off x="1146285" y="2274213"/>
            <a:ext cx="987014" cy="987012"/>
          </a:xfrm>
          <a:prstGeom prst="ellipse">
            <a:avLst/>
          </a:prstGeom>
          <a:ln w="25400" cap="rnd">
            <a:gradFill>
              <a:gsLst>
                <a:gs pos="100000">
                  <a:srgbClr val="EF5604"/>
                </a:gs>
                <a:gs pos="0">
                  <a:srgbClr val="009CD6"/>
                </a:gs>
                <a:gs pos="5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9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2" name="弧形 21"/>
          <p:cNvSpPr/>
          <p:nvPr userDrawn="1"/>
        </p:nvSpPr>
        <p:spPr>
          <a:xfrm rot="1093375">
            <a:off x="824799" y="2629953"/>
            <a:ext cx="1539451" cy="354396"/>
          </a:xfrm>
          <a:prstGeom prst="arc">
            <a:avLst>
              <a:gd name="adj1" fmla="val 20820182"/>
              <a:gd name="adj2" fmla="val 11765007"/>
            </a:avLst>
          </a:prstGeom>
          <a:ln w="25400" cap="rnd">
            <a:gradFill>
              <a:gsLst>
                <a:gs pos="100000">
                  <a:srgbClr val="EF5604"/>
                </a:gs>
                <a:gs pos="0">
                  <a:srgbClr val="009CD6"/>
                </a:gs>
                <a:gs pos="5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9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0"/>
          <a:stretch>
            <a:fillRect/>
          </a:stretch>
        </p:blipFill>
        <p:spPr>
          <a:xfrm>
            <a:off x="397298" y="337480"/>
            <a:ext cx="1302478" cy="407045"/>
          </a:xfrm>
          <a:prstGeom prst="rect">
            <a:avLst/>
          </a:prstGeom>
        </p:spPr>
      </p:pic>
      <p:cxnSp>
        <p:nvCxnSpPr>
          <p:cNvPr id="24" name="直接连接符 23"/>
          <p:cNvCxnSpPr/>
          <p:nvPr userDrawn="1"/>
        </p:nvCxnSpPr>
        <p:spPr>
          <a:xfrm flipV="1">
            <a:off x="1325745" y="4724612"/>
            <a:ext cx="19024" cy="4266775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7149" y="-32147"/>
            <a:ext cx="12249148" cy="6890146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 flipV="1">
            <a:off x="1579603" y="3289194"/>
            <a:ext cx="25537" cy="6467156"/>
          </a:xfrm>
          <a:prstGeom prst="line">
            <a:avLst/>
          </a:prstGeom>
          <a:ln w="19050">
            <a:solidFill>
              <a:srgbClr val="EA5404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V="1">
            <a:off x="1431974" y="4088706"/>
            <a:ext cx="19024" cy="4266775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 flipV="1">
            <a:off x="1853829" y="4579310"/>
            <a:ext cx="19024" cy="4266775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V="1">
            <a:off x="1699776" y="3750635"/>
            <a:ext cx="19024" cy="4266775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 flipV="1">
            <a:off x="1529919" y="3815909"/>
            <a:ext cx="19024" cy="4266776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 flipV="1">
            <a:off x="1388929" y="3541754"/>
            <a:ext cx="16113" cy="3613798"/>
          </a:xfrm>
          <a:prstGeom prst="line">
            <a:avLst/>
          </a:prstGeom>
          <a:ln w="15875">
            <a:gradFill>
              <a:gsLst>
                <a:gs pos="0">
                  <a:srgbClr val="55E1DB">
                    <a:alpha val="600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V="1">
            <a:off x="1488887" y="4305304"/>
            <a:ext cx="19024" cy="4266775"/>
          </a:xfrm>
          <a:prstGeom prst="line">
            <a:avLst/>
          </a:prstGeom>
          <a:ln w="15875">
            <a:gradFill>
              <a:gsLst>
                <a:gs pos="0">
                  <a:srgbClr val="55E1DB">
                    <a:alpha val="600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V="1">
            <a:off x="1789839" y="3995808"/>
            <a:ext cx="19024" cy="4266775"/>
          </a:xfrm>
          <a:prstGeom prst="line">
            <a:avLst/>
          </a:prstGeom>
          <a:ln w="15875">
            <a:gradFill>
              <a:gsLst>
                <a:gs pos="0">
                  <a:srgbClr val="55E1DB">
                    <a:alpha val="600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V="1">
            <a:off x="1624682" y="4146807"/>
            <a:ext cx="19024" cy="4266776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 userDrawn="1"/>
        </p:nvSpPr>
        <p:spPr>
          <a:xfrm rot="2694568">
            <a:off x="1146285" y="2274213"/>
            <a:ext cx="987014" cy="987012"/>
          </a:xfrm>
          <a:prstGeom prst="ellipse">
            <a:avLst/>
          </a:prstGeom>
          <a:ln w="25400" cap="rnd">
            <a:gradFill>
              <a:gsLst>
                <a:gs pos="100000">
                  <a:srgbClr val="EF5604"/>
                </a:gs>
                <a:gs pos="0">
                  <a:srgbClr val="009CD6"/>
                </a:gs>
                <a:gs pos="5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9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3" name="弧形 12"/>
          <p:cNvSpPr/>
          <p:nvPr userDrawn="1"/>
        </p:nvSpPr>
        <p:spPr>
          <a:xfrm rot="1093375">
            <a:off x="824799" y="2629953"/>
            <a:ext cx="1539451" cy="354396"/>
          </a:xfrm>
          <a:prstGeom prst="arc">
            <a:avLst>
              <a:gd name="adj1" fmla="val 20820182"/>
              <a:gd name="adj2" fmla="val 11765007"/>
            </a:avLst>
          </a:prstGeom>
          <a:ln w="25400" cap="rnd">
            <a:gradFill>
              <a:gsLst>
                <a:gs pos="100000">
                  <a:srgbClr val="EF5604"/>
                </a:gs>
                <a:gs pos="0">
                  <a:srgbClr val="009CD6"/>
                </a:gs>
                <a:gs pos="5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9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0"/>
          <a:stretch>
            <a:fillRect/>
          </a:stretch>
        </p:blipFill>
        <p:spPr>
          <a:xfrm>
            <a:off x="397298" y="337480"/>
            <a:ext cx="1302478" cy="407045"/>
          </a:xfrm>
          <a:prstGeom prst="rect">
            <a:avLst/>
          </a:prstGeom>
        </p:spPr>
      </p:pic>
      <p:cxnSp>
        <p:nvCxnSpPr>
          <p:cNvPr id="15" name="直接连接符 14"/>
          <p:cNvCxnSpPr/>
          <p:nvPr userDrawn="1"/>
        </p:nvCxnSpPr>
        <p:spPr>
          <a:xfrm flipV="1">
            <a:off x="1325745" y="4724612"/>
            <a:ext cx="19024" cy="4266775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7149" y="-32147"/>
            <a:ext cx="12249148" cy="6890145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 flipV="1">
            <a:off x="1579603" y="3289194"/>
            <a:ext cx="25537" cy="6467156"/>
          </a:xfrm>
          <a:prstGeom prst="line">
            <a:avLst/>
          </a:prstGeom>
          <a:ln w="19050">
            <a:solidFill>
              <a:srgbClr val="EA5404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 flipV="1">
            <a:off x="1431974" y="4088706"/>
            <a:ext cx="19024" cy="4266775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V="1">
            <a:off x="1853829" y="4579310"/>
            <a:ext cx="19024" cy="4266775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V="1">
            <a:off x="1699776" y="3750635"/>
            <a:ext cx="19024" cy="4266775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V="1">
            <a:off x="1529919" y="3815909"/>
            <a:ext cx="19024" cy="4266776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V="1">
            <a:off x="1388929" y="3541754"/>
            <a:ext cx="16113" cy="3613798"/>
          </a:xfrm>
          <a:prstGeom prst="line">
            <a:avLst/>
          </a:prstGeom>
          <a:ln w="15875">
            <a:gradFill>
              <a:gsLst>
                <a:gs pos="0">
                  <a:srgbClr val="55E1DB">
                    <a:alpha val="600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V="1">
            <a:off x="1488887" y="4305304"/>
            <a:ext cx="19024" cy="4266775"/>
          </a:xfrm>
          <a:prstGeom prst="line">
            <a:avLst/>
          </a:prstGeom>
          <a:ln w="15875">
            <a:gradFill>
              <a:gsLst>
                <a:gs pos="0">
                  <a:srgbClr val="55E1DB">
                    <a:alpha val="600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V="1">
            <a:off x="1789839" y="3995808"/>
            <a:ext cx="19024" cy="4266775"/>
          </a:xfrm>
          <a:prstGeom prst="line">
            <a:avLst/>
          </a:prstGeom>
          <a:ln w="15875">
            <a:gradFill>
              <a:gsLst>
                <a:gs pos="0">
                  <a:srgbClr val="55E1DB">
                    <a:alpha val="600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 flipV="1">
            <a:off x="1624682" y="4146807"/>
            <a:ext cx="19024" cy="4266776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 rot="2694568">
            <a:off x="1146285" y="2274213"/>
            <a:ext cx="987014" cy="987012"/>
          </a:xfrm>
          <a:prstGeom prst="ellipse">
            <a:avLst/>
          </a:prstGeom>
          <a:ln w="25400" cap="rnd">
            <a:gradFill>
              <a:gsLst>
                <a:gs pos="100000">
                  <a:srgbClr val="EF5604"/>
                </a:gs>
                <a:gs pos="0">
                  <a:srgbClr val="009CD6"/>
                </a:gs>
                <a:gs pos="5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9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弧形 16"/>
          <p:cNvSpPr/>
          <p:nvPr userDrawn="1"/>
        </p:nvSpPr>
        <p:spPr>
          <a:xfrm rot="1093375">
            <a:off x="824799" y="2629953"/>
            <a:ext cx="1539451" cy="354396"/>
          </a:xfrm>
          <a:prstGeom prst="arc">
            <a:avLst>
              <a:gd name="adj1" fmla="val 20820182"/>
              <a:gd name="adj2" fmla="val 11765007"/>
            </a:avLst>
          </a:prstGeom>
          <a:ln w="25400" cap="rnd">
            <a:gradFill>
              <a:gsLst>
                <a:gs pos="100000">
                  <a:srgbClr val="EF5604"/>
                </a:gs>
                <a:gs pos="0">
                  <a:srgbClr val="009CD6"/>
                </a:gs>
                <a:gs pos="5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9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0"/>
          <a:stretch>
            <a:fillRect/>
          </a:stretch>
        </p:blipFill>
        <p:spPr>
          <a:xfrm>
            <a:off x="397298" y="337480"/>
            <a:ext cx="1302478" cy="407045"/>
          </a:xfrm>
          <a:prstGeom prst="rect">
            <a:avLst/>
          </a:prstGeom>
        </p:spPr>
      </p:pic>
      <p:cxnSp>
        <p:nvCxnSpPr>
          <p:cNvPr id="19" name="直接连接符 18"/>
          <p:cNvCxnSpPr/>
          <p:nvPr userDrawn="1"/>
        </p:nvCxnSpPr>
        <p:spPr>
          <a:xfrm flipV="1">
            <a:off x="1325745" y="4724612"/>
            <a:ext cx="19024" cy="4266775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7148" y="-32147"/>
            <a:ext cx="12249146" cy="6890145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 flipV="1">
            <a:off x="1579603" y="3289194"/>
            <a:ext cx="25537" cy="6467156"/>
          </a:xfrm>
          <a:prstGeom prst="line">
            <a:avLst/>
          </a:prstGeom>
          <a:ln w="19050">
            <a:solidFill>
              <a:srgbClr val="EA5404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 flipV="1">
            <a:off x="1431974" y="4088706"/>
            <a:ext cx="19024" cy="4266775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V="1">
            <a:off x="1853829" y="4579310"/>
            <a:ext cx="19024" cy="4266775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V="1">
            <a:off x="1699776" y="3750635"/>
            <a:ext cx="19024" cy="4266775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V="1">
            <a:off x="1529919" y="3815909"/>
            <a:ext cx="19024" cy="4266776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V="1">
            <a:off x="1388929" y="3541754"/>
            <a:ext cx="16113" cy="3613798"/>
          </a:xfrm>
          <a:prstGeom prst="line">
            <a:avLst/>
          </a:prstGeom>
          <a:ln w="15875">
            <a:gradFill>
              <a:gsLst>
                <a:gs pos="0">
                  <a:srgbClr val="55E1DB">
                    <a:alpha val="600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V="1">
            <a:off x="1488887" y="4305304"/>
            <a:ext cx="19024" cy="4266775"/>
          </a:xfrm>
          <a:prstGeom prst="line">
            <a:avLst/>
          </a:prstGeom>
          <a:ln w="15875">
            <a:gradFill>
              <a:gsLst>
                <a:gs pos="0">
                  <a:srgbClr val="55E1DB">
                    <a:alpha val="600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V="1">
            <a:off x="1789839" y="3995808"/>
            <a:ext cx="19024" cy="4266775"/>
          </a:xfrm>
          <a:prstGeom prst="line">
            <a:avLst/>
          </a:prstGeom>
          <a:ln w="15875">
            <a:gradFill>
              <a:gsLst>
                <a:gs pos="0">
                  <a:srgbClr val="55E1DB">
                    <a:alpha val="600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 flipV="1">
            <a:off x="1624682" y="4146807"/>
            <a:ext cx="19024" cy="4266776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 rot="2694568">
            <a:off x="1146285" y="2274213"/>
            <a:ext cx="987014" cy="987012"/>
          </a:xfrm>
          <a:prstGeom prst="ellipse">
            <a:avLst/>
          </a:prstGeom>
          <a:ln w="25400" cap="rnd">
            <a:gradFill>
              <a:gsLst>
                <a:gs pos="100000">
                  <a:srgbClr val="EF5604"/>
                </a:gs>
                <a:gs pos="0">
                  <a:srgbClr val="009CD6"/>
                </a:gs>
                <a:gs pos="5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9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7" name="弧形 16"/>
          <p:cNvSpPr/>
          <p:nvPr userDrawn="1"/>
        </p:nvSpPr>
        <p:spPr>
          <a:xfrm rot="1093375">
            <a:off x="824799" y="2629953"/>
            <a:ext cx="1539451" cy="354396"/>
          </a:xfrm>
          <a:prstGeom prst="arc">
            <a:avLst>
              <a:gd name="adj1" fmla="val 20820182"/>
              <a:gd name="adj2" fmla="val 11765007"/>
            </a:avLst>
          </a:prstGeom>
          <a:ln w="25400" cap="rnd">
            <a:gradFill>
              <a:gsLst>
                <a:gs pos="100000">
                  <a:srgbClr val="EF5604"/>
                </a:gs>
                <a:gs pos="0">
                  <a:srgbClr val="009CD6"/>
                </a:gs>
                <a:gs pos="5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zh-CN" altLang="en-US" sz="900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0"/>
          <a:stretch>
            <a:fillRect/>
          </a:stretch>
        </p:blipFill>
        <p:spPr>
          <a:xfrm>
            <a:off x="397298" y="337480"/>
            <a:ext cx="1302478" cy="407045"/>
          </a:xfrm>
          <a:prstGeom prst="rect">
            <a:avLst/>
          </a:prstGeom>
        </p:spPr>
      </p:pic>
      <p:cxnSp>
        <p:nvCxnSpPr>
          <p:cNvPr id="19" name="直接连接符 18"/>
          <p:cNvCxnSpPr/>
          <p:nvPr userDrawn="1"/>
        </p:nvCxnSpPr>
        <p:spPr>
          <a:xfrm flipV="1">
            <a:off x="1325745" y="4724612"/>
            <a:ext cx="19024" cy="4266775"/>
          </a:xfrm>
          <a:prstGeom prst="line">
            <a:avLst/>
          </a:prstGeom>
          <a:ln w="19050">
            <a:gradFill>
              <a:gsLst>
                <a:gs pos="0">
                  <a:srgbClr val="55E1DB">
                    <a:alpha val="0"/>
                  </a:srgbClr>
                </a:gs>
                <a:gs pos="100000">
                  <a:srgbClr val="55E1DB"/>
                </a:gs>
              </a:gsLst>
              <a:lin ang="5400000" scaled="1"/>
            </a:gra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5366742"/>
          </a:xfrm>
          <a:prstGeom prst="rect">
            <a:avLst/>
          </a:prstGeom>
          <a:gradFill>
            <a:gsLst>
              <a:gs pos="100000">
                <a:srgbClr val="215182"/>
              </a:gs>
              <a:gs pos="0">
                <a:srgbClr val="092747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0"/>
          <a:stretch>
            <a:fillRect/>
          </a:stretch>
        </p:blipFill>
        <p:spPr>
          <a:xfrm>
            <a:off x="11005147" y="170689"/>
            <a:ext cx="1064401" cy="332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>
                <a:solidFill>
                  <a:srgbClr val="0A51A8"/>
                </a:solidFill>
                <a:latin typeface="Microsoft YaHei UI" panose="020B0503020204020204" charset="-122"/>
                <a:cs typeface="Microsoft YaHei UI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44499" y="936459"/>
            <a:ext cx="2107095" cy="179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15860" y="1186357"/>
            <a:ext cx="1764360" cy="149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52246" y="1402359"/>
            <a:ext cx="1491564" cy="1268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990561" y="1622844"/>
            <a:ext cx="1214902" cy="1033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239496" y="505053"/>
            <a:ext cx="2717139" cy="2311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3704844" y="370331"/>
            <a:ext cx="304800" cy="304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3723132" y="388620"/>
            <a:ext cx="263651" cy="2636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8"/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rgbClr val="0099EE"/>
              </a:gs>
              <a:gs pos="100000">
                <a:srgbClr val="0063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  <a:latin typeface="Calibri" panose="020F0502020204030204" charset="0"/>
            </a:endParaRPr>
          </a:p>
        </p:txBody>
      </p:sp>
      <p:pic>
        <p:nvPicPr>
          <p:cNvPr id="8" name="Picture 9" descr="C:\Users\blueWFJ\Desktop\005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12217400" cy="628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9525" y="296863"/>
            <a:ext cx="142875" cy="360000"/>
          </a:xfrm>
          <a:prstGeom prst="rect">
            <a:avLst/>
          </a:prstGeom>
          <a:solidFill>
            <a:srgbClr val="00A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 userDrawn="1"/>
        </p:nvSpPr>
        <p:spPr bwMode="auto">
          <a:xfrm>
            <a:off x="209550" y="296863"/>
            <a:ext cx="34925" cy="360000"/>
          </a:xfrm>
          <a:prstGeom prst="rect">
            <a:avLst/>
          </a:prstGeom>
          <a:solidFill>
            <a:srgbClr val="00A3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301625" y="121263"/>
            <a:ext cx="5295900" cy="7112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>
              <a:buNone/>
              <a:defRPr lang="zh-CN" altLang="en-US" sz="2800" dirty="0" smtClean="0">
                <a:solidFill>
                  <a:srgbClr val="0068E7"/>
                </a:solidFill>
                <a:latin typeface="腾讯体 W3" panose="020C04030202040F0204" pitchFamily="34" charset="-122"/>
                <a:ea typeface="腾讯体 W3" panose="020C04030202040F0204" pitchFamily="34" charset="-122"/>
                <a:cs typeface="+mj-cs"/>
              </a:defRPr>
            </a:lvl1pPr>
          </a:lstStyle>
          <a:p>
            <a:pPr lvl="0" eaLnBrk="0" hangingPunct="0">
              <a:spcBef>
                <a:spcPct val="0"/>
              </a:spcBef>
            </a:pPr>
            <a:r>
              <a:rPr lang="zh-CN" altLang="en-US" dirty="0"/>
              <a:t>单击此处编辑母版文本样式</a:t>
            </a:r>
          </a:p>
        </p:txBody>
      </p:sp>
      <p:pic>
        <p:nvPicPr>
          <p:cNvPr id="10" name="图片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613" y="6381750"/>
            <a:ext cx="1368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 flipH="1">
            <a:off x="0" y="6392636"/>
            <a:ext cx="12192000" cy="465364"/>
          </a:xfrm>
          <a:prstGeom prst="rect">
            <a:avLst/>
          </a:prstGeom>
          <a:gradFill>
            <a:gsLst>
              <a:gs pos="19000">
                <a:schemeClr val="bg1"/>
              </a:gs>
              <a:gs pos="100000">
                <a:schemeClr val="accent5">
                  <a:lumMod val="7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dirty="0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SIPCIC</a:t>
            </a:r>
            <a:endParaRPr lang="zh-CN" altLang="en-US" sz="1800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1"/>
            <a:ext cx="12192000" cy="584791"/>
          </a:xfrm>
          <a:prstGeom prst="rect">
            <a:avLst/>
          </a:prstGeom>
          <a:gradFill>
            <a:gsLst>
              <a:gs pos="19000">
                <a:schemeClr val="bg1"/>
              </a:gs>
              <a:gs pos="100000">
                <a:schemeClr val="accent5">
                  <a:lumMod val="7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394163" y="37988"/>
            <a:ext cx="7511144" cy="46831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zh-CN" altLang="en-US" sz="2800" b="0" kern="1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r>
              <a:rPr lang="zh-CN" altLang="en-US" dirty="0"/>
              <a:t>点击此处修改标题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027228" y="6442756"/>
            <a:ext cx="979715" cy="365125"/>
          </a:xfrm>
          <a:prstGeom prst="rect">
            <a:avLst/>
          </a:prstGeom>
        </p:spPr>
        <p:txBody>
          <a:bodyPr/>
          <a:lstStyle>
            <a:lvl1pPr>
              <a:defRPr lang="zh-CN" altLang="en-US" sz="1800" b="1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17541CD-B988-4BF7-B383-D2AB9327CB8C}" type="slidenum">
              <a:rPr lang="en-US" altLang="zh-CN" smtClean="0"/>
              <a:t>‹#›</a:t>
            </a:fld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reeform 9"/>
          <p:cNvSpPr/>
          <p:nvPr/>
        </p:nvSpPr>
        <p:spPr>
          <a:xfrm>
            <a:off x="2589213" y="3175"/>
            <a:ext cx="9602787" cy="68548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2147483646" y="2147483646"/>
              </a:cxn>
            </a:cxnLst>
            <a:rect l="0" t="0" r="0" b="0"/>
            <a:pathLst>
              <a:path w="1295" h="1062">
                <a:moveTo>
                  <a:pt x="1295" y="1062"/>
                </a:moveTo>
                <a:cubicBezTo>
                  <a:pt x="1295" y="0"/>
                  <a:pt x="1295" y="0"/>
                  <a:pt x="1295" y="0"/>
                </a:cubicBezTo>
                <a:cubicBezTo>
                  <a:pt x="1176" y="15"/>
                  <a:pt x="1104" y="111"/>
                  <a:pt x="1081" y="163"/>
                </a:cubicBezTo>
                <a:cubicBezTo>
                  <a:pt x="1045" y="243"/>
                  <a:pt x="985" y="294"/>
                  <a:pt x="878" y="281"/>
                </a:cubicBezTo>
                <a:cubicBezTo>
                  <a:pt x="771" y="268"/>
                  <a:pt x="707" y="299"/>
                  <a:pt x="641" y="438"/>
                </a:cubicBezTo>
                <a:cubicBezTo>
                  <a:pt x="582" y="560"/>
                  <a:pt x="520" y="531"/>
                  <a:pt x="274" y="590"/>
                </a:cubicBezTo>
                <a:cubicBezTo>
                  <a:pt x="28" y="649"/>
                  <a:pt x="96" y="812"/>
                  <a:pt x="45" y="979"/>
                </a:cubicBezTo>
                <a:cubicBezTo>
                  <a:pt x="35" y="1011"/>
                  <a:pt x="19" y="1038"/>
                  <a:pt x="0" y="1062"/>
                </a:cubicBezTo>
                <a:lnTo>
                  <a:pt x="1295" y="1062"/>
                </a:lnTo>
                <a:close/>
              </a:path>
            </a:pathLst>
          </a:custGeom>
          <a:solidFill>
            <a:srgbClr val="F2F2F2">
              <a:alpha val="54901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075" name="图片 8" descr="简约科技点线图案元素"/>
          <p:cNvPicPr>
            <a:picLocks noChangeAspect="1"/>
          </p:cNvPicPr>
          <p:nvPr userDrawn="1"/>
        </p:nvPicPr>
        <p:blipFill>
          <a:blip r:embed="rId2"/>
          <a:srcRect l="41425" t="70094" b="8339"/>
          <a:stretch>
            <a:fillRect/>
          </a:stretch>
        </p:blipFill>
        <p:spPr>
          <a:xfrm>
            <a:off x="-19050" y="0"/>
            <a:ext cx="3197225" cy="1176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6" name="图片 10" descr="资源 1"/>
          <p:cNvPicPr>
            <a:picLocks noChangeAspect="1"/>
          </p:cNvPicPr>
          <p:nvPr userDrawn="1"/>
        </p:nvPicPr>
        <p:blipFill>
          <a:blip r:embed="rId3"/>
          <a:srcRect b="15697"/>
          <a:stretch>
            <a:fillRect/>
          </a:stretch>
        </p:blipFill>
        <p:spPr>
          <a:xfrm>
            <a:off x="10485438" y="250825"/>
            <a:ext cx="1384300" cy="465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80604020202020204" pitchFamily="34" charset="0"/>
              </a:rPr>
              <a:t>‹#›</a:t>
            </a:fld>
            <a:endParaRPr lang="zh-CN" altLang="en-US" dirty="0">
              <a:latin typeface="Arial" panose="0208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7" name="Line 3"/>
          <p:cNvSpPr/>
          <p:nvPr userDrawn="1"/>
        </p:nvSpPr>
        <p:spPr>
          <a:xfrm>
            <a:off x="631425" y="6549502"/>
            <a:ext cx="11423415" cy="0"/>
          </a:xfrm>
          <a:prstGeom prst="line">
            <a:avLst/>
          </a:prstGeom>
          <a:noFill/>
          <a:ln w="12700" cap="flat" cmpd="sng">
            <a:solidFill>
              <a:schemeClr val="bg1">
                <a:lumMod val="50000"/>
              </a:schemeClr>
            </a:solidFill>
            <a:prstDash val="sysDot"/>
            <a:round/>
          </a:ln>
        </p:spPr>
        <p:txBody>
          <a:bodyPr lIns="0" tIns="0" rIns="0" bIns="0" anchor="ctr"/>
          <a:lstStyle/>
          <a:p>
            <a:pPr algn="l" defTabSz="171450">
              <a:lnSpc>
                <a:spcPct val="100000"/>
              </a:lnSpc>
            </a:pPr>
            <a:endParaRPr lang="es-ES" sz="500" b="0">
              <a:solidFill>
                <a:srgbClr val="000000"/>
              </a:solidFill>
              <a:latin typeface="Helvetica"/>
              <a:ea typeface="MS PGothic" panose="020B0600070205080204" charset="-128"/>
            </a:endParaRPr>
          </a:p>
        </p:txBody>
      </p:sp>
      <p:sp>
        <p:nvSpPr>
          <p:cNvPr id="16" name="bk object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0"/>
          <a:stretch>
            <a:fillRect/>
          </a:stretch>
        </p:blipFill>
        <p:spPr>
          <a:xfrm>
            <a:off x="10792800" y="129600"/>
            <a:ext cx="1264155" cy="3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t>7/22/2022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750" y="53163"/>
            <a:ext cx="2340822" cy="71896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3554" y="282816"/>
            <a:ext cx="10784890" cy="4692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rgbClr val="0A51A8"/>
                </a:solidFill>
                <a:latin typeface="Microsoft YaHei UI" panose="020B0503020204020204" charset="-122"/>
                <a:cs typeface="Microsoft YaHei UI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4200" y="2009139"/>
            <a:ext cx="11023600" cy="18789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6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1B1BA07-8E53-4243-96FD-FE80DB403A25}" type="datetimeFigureOut">
              <a:rPr lang="zh-CN" altLang="en-US" smtClean="0"/>
              <a:t>2022/7/22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3D2063F-7EC7-41DD-9480-601669A1214D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12302989" y="3056823"/>
            <a:ext cx="457015" cy="356501"/>
          </a:xfrm>
          <a:prstGeom prst="rect">
            <a:avLst/>
          </a:prstGeom>
          <a:solidFill>
            <a:srgbClr val="24528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2302989" y="4046817"/>
            <a:ext cx="458314" cy="356501"/>
          </a:xfrm>
          <a:prstGeom prst="rect">
            <a:avLst/>
          </a:prstGeom>
          <a:solidFill>
            <a:srgbClr val="B1F1E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12302989" y="3551820"/>
            <a:ext cx="459017" cy="356501"/>
          </a:xfrm>
          <a:prstGeom prst="rect">
            <a:avLst/>
          </a:prstGeom>
          <a:solidFill>
            <a:srgbClr val="09244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12302989" y="5036811"/>
            <a:ext cx="459017" cy="356501"/>
          </a:xfrm>
          <a:prstGeom prst="rect">
            <a:avLst/>
          </a:prstGeom>
          <a:solidFill>
            <a:srgbClr val="EF560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12302989" y="5531808"/>
            <a:ext cx="459017" cy="356501"/>
          </a:xfrm>
          <a:prstGeom prst="rect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12302989" y="6026805"/>
            <a:ext cx="459017" cy="356501"/>
          </a:xfrm>
          <a:prstGeom prst="rect">
            <a:avLst/>
          </a:prstGeom>
          <a:solidFill>
            <a:srgbClr val="7F7F7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12288795" y="6519446"/>
            <a:ext cx="520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参考色</a:t>
            </a:r>
            <a:endParaRPr lang="en-US" altLang="zh-CN" sz="800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12302989" y="4541814"/>
            <a:ext cx="458314" cy="356501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0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/>
          <p:nvPr/>
        </p:nvSpPr>
        <p:spPr>
          <a:xfrm>
            <a:off x="1369656" y="4476767"/>
            <a:ext cx="1082234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Impact" panose="020B0806030902050204" pitchFamily="34" charset="0"/>
                <a:ea typeface="方正正中黑简体" panose="02000000000000000000" pitchFamily="2" charset="-122"/>
              </a:rPr>
              <a:t>大数据</a:t>
            </a:r>
            <a:r>
              <a:rPr lang="zh-CN" altLang="en-US" sz="3600" dirty="0" smtClean="0">
                <a:latin typeface="Impact" panose="020B0806030902050204" pitchFamily="34" charset="0"/>
                <a:ea typeface="方正正中黑简体" panose="02000000000000000000" pitchFamily="2" charset="-122"/>
              </a:rPr>
              <a:t>基础培训</a:t>
            </a:r>
            <a:r>
              <a:rPr lang="en-US" altLang="zh-CN" sz="3600" dirty="0">
                <a:latin typeface="Impact" panose="020B0806030902050204" pitchFamily="34" charset="0"/>
                <a:ea typeface="方正正中黑简体" panose="02000000000000000000" pitchFamily="2" charset="-122"/>
              </a:rPr>
              <a:t>			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468806" y="5228040"/>
            <a:ext cx="940048" cy="9400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0"/>
          <a:stretch>
            <a:fillRect/>
          </a:stretch>
        </p:blipFill>
        <p:spPr>
          <a:xfrm>
            <a:off x="1387219" y="3670724"/>
            <a:ext cx="2098231" cy="65573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36334" y="5190232"/>
            <a:ext cx="2495764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2022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07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月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kumimoji="0" lang="en-US" altLang="zh-CN" sz="2800" b="0" i="0" u="none" strike="noStrike" kern="1200" cap="none" spc="0" normalizeH="0" baseline="0" noProof="1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Hadoop</a:t>
            </a:r>
            <a:r>
              <a:rPr kumimoji="0" lang="zh-CN" altLang="en-US" sz="2800" b="0" i="0" u="none" strike="noStrike" kern="1200" cap="none" spc="0" normalizeH="0" baseline="0" noProof="1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优势</a:t>
            </a:r>
          </a:p>
        </p:txBody>
      </p:sp>
      <p:sp>
        <p:nvSpPr>
          <p:cNvPr id="12290" name="文本框 1"/>
          <p:cNvSpPr txBox="1"/>
          <p:nvPr/>
        </p:nvSpPr>
        <p:spPr>
          <a:xfrm>
            <a:off x="825500" y="1842770"/>
            <a:ext cx="10772775" cy="34150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高可靠性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：</a:t>
            </a:r>
            <a:r>
              <a:rPr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Hadoop底层维护多个数据副本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，</a:t>
            </a:r>
            <a:r>
              <a:rPr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所以即使</a:t>
            </a:r>
            <a:r>
              <a:rPr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Hadoop</a:t>
            </a:r>
            <a:r>
              <a:rPr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某个计算元素或存储出现故障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，</a:t>
            </a:r>
            <a:r>
              <a:rPr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也不会导致数据的丢失</a:t>
            </a: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高扩展性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：</a:t>
            </a:r>
            <a:r>
              <a:rPr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在集群间分配任务数据</a:t>
            </a:r>
            <a:r>
              <a:rPr lang="zh-CN" altLang="en-US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，</a:t>
            </a:r>
            <a:r>
              <a:rPr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可方便的扩展数以千计的节点</a:t>
            </a: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高效性</a:t>
            </a:r>
            <a:r>
              <a:rPr lang="zh-CN" altLang="en-US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：</a:t>
            </a:r>
            <a:r>
              <a:rPr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在</a:t>
            </a:r>
            <a:r>
              <a:rPr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MapReduce</a:t>
            </a:r>
            <a:r>
              <a:rPr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的思想下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，</a:t>
            </a:r>
            <a:r>
              <a:rPr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Hadoop是并行工作的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，</a:t>
            </a:r>
            <a:r>
              <a:rPr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以加快任务处理速度</a:t>
            </a:r>
            <a:r>
              <a:rPr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高容错性：能够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自动将失败的任务重新分配。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endParaRPr lang="zh-CN" altLang="en-US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kumimoji="0" lang="en-US" altLang="zh-CN" sz="2800" b="0" i="0" u="none" strike="noStrike" kern="1200" cap="none" spc="0" normalizeH="0" baseline="0" noProof="1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Hadoop</a:t>
            </a:r>
            <a:r>
              <a:rPr kumimoji="0" lang="zh-CN" altLang="en-US" sz="2800" b="0" i="0" u="none" strike="noStrike" kern="1200" cap="none" spc="0" normalizeH="0" baseline="0" noProof="1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主流发行版本</a:t>
            </a:r>
          </a:p>
        </p:txBody>
      </p:sp>
      <p:sp>
        <p:nvSpPr>
          <p:cNvPr id="12290" name="文本框 1"/>
          <p:cNvSpPr txBox="1"/>
          <p:nvPr/>
        </p:nvSpPr>
        <p:spPr>
          <a:xfrm>
            <a:off x="685800" y="2035076"/>
            <a:ext cx="10786745" cy="230832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Apache </a:t>
            </a:r>
            <a:r>
              <a:rPr lang="en-US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版本</a:t>
            </a:r>
            <a:endParaRPr lang="en-US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Cloudera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内部集成了很多大数据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框架，对应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CDH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Hortonworks 文档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较好，对应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 HDP</a:t>
            </a: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7841" y="2349061"/>
            <a:ext cx="1608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EF5604"/>
                </a:solidFill>
                <a:latin typeface="Impact" panose="020B0806030902050204" pitchFamily="34" charset="0"/>
              </a:rPr>
              <a:t>2</a:t>
            </a:r>
            <a:endParaRPr lang="zh-CN" altLang="en-US" sz="5400" dirty="0">
              <a:solidFill>
                <a:srgbClr val="EF5604"/>
              </a:solidFill>
              <a:latin typeface="Impact" panose="020B080603090205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09215" y="2487930"/>
            <a:ext cx="135318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HDFS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62000" y="1371600"/>
            <a:ext cx="10744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产生背景： 随着数据量越来越大，在一个操作系统存不下所有的数据，那么就分配到更多的操作系统管理的磁盘中，但是不方便管理和维护，迫切需要一种系统来管理多台机器上的文件，这就是分布式文件管理系统。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只是分布式文件管理系统中的一种。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HDFS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HDFS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Distributed File System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），它是一个文件系统，用于存储文件，通过目录树来定位文件；其次，它是分布式的，由很多服务器联合起来实现其功能，集群中的服务器有各自的角色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的使用场景：适合一次写入，多次读出的场景。一个文件经过创建、写入和关闭之后就不需要改变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1"/>
          <p:cNvSpPr>
            <a:spLocks noGrp="1"/>
          </p:cNvSpPr>
          <p:nvPr>
            <p:ph type="body" idx="4294967295" hasCustomPrompt="1"/>
          </p:nvPr>
        </p:nvSpPr>
        <p:spPr>
          <a:xfrm>
            <a:off x="1029315" y="404794"/>
            <a:ext cx="5653400" cy="600165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kumimoji="0" lang="zh-CN" altLang="en-US" sz="2800" b="0" i="0" u="none" strike="noStrike" kern="1200" cap="none" spc="0" normalizeH="0" baseline="0" noProof="1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背景及定义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kumimoji="0" lang="en-US" altLang="zh-CN" sz="2800" b="0" i="0" u="none" strike="noStrike" kern="1200" cap="none" spc="0" normalizeH="0" baseline="0" noProof="1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HDFS</a:t>
            </a:r>
            <a:r>
              <a:rPr kumimoji="0" lang="zh-CN" altLang="en-US" sz="2800" b="0" i="0" u="none" strike="noStrike" kern="1200" cap="none" spc="0" normalizeH="0" baseline="0" noProof="1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优点</a:t>
            </a:r>
          </a:p>
        </p:txBody>
      </p:sp>
      <p:sp>
        <p:nvSpPr>
          <p:cNvPr id="16387" name="TextBox 20"/>
          <p:cNvSpPr txBox="1"/>
          <p:nvPr/>
        </p:nvSpPr>
        <p:spPr>
          <a:xfrm>
            <a:off x="990600" y="1447800"/>
            <a:ext cx="8827306" cy="4431983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高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容错性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、数据自动保存多个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副本，它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通过增加副本的形式，提高容错性。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幼圆" panose="02010509060101010101" pitchFamily="49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幼圆" panose="02010509060101010101" pitchFamily="49" charset="-122"/>
              </a:rPr>
              <a:t>、某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幼圆" panose="02010509060101010101" pitchFamily="49" charset="-122"/>
              </a:rPr>
              <a:t>一个副本丢失以后，它可以自动恢复。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适合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处理大数据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、数据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规模：能够处理数据规模达到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GB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TB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级别的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、文件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规模：能够处理百万规模以上的文件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构建在廉价机器上，通过多副本机制，提高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endParaRPr lang="en-US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494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kumimoji="0" lang="en-US" altLang="zh-CN" sz="2800" b="0" i="0" u="none" strike="noStrike" kern="1200" cap="none" spc="0" normalizeH="0" baseline="0" noProof="1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HDFS</a:t>
            </a:r>
            <a:r>
              <a:rPr kumimoji="0" lang="zh-CN" altLang="en-US" sz="2800" b="0" i="0" u="none" strike="noStrike" kern="1200" cap="none" spc="0" normalizeH="0" baseline="0" noProof="1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缺点</a:t>
            </a:r>
          </a:p>
        </p:txBody>
      </p:sp>
      <p:sp>
        <p:nvSpPr>
          <p:cNvPr id="16387" name="TextBox 20"/>
          <p:cNvSpPr txBox="1"/>
          <p:nvPr/>
        </p:nvSpPr>
        <p:spPr>
          <a:xfrm>
            <a:off x="1343025" y="2106811"/>
            <a:ext cx="9477375" cy="276998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不适合低延时数据访问，比如毫秒级的存储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幼圆" panose="02010509060101010101" pitchFamily="49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不适合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大量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小文件进行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存储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大量小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文件会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占用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NameNode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大量的内存来存储文件目录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和块信息。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小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文件存储的寻址时间会超过读取时间，它违反了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HDFS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的设计目标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endParaRPr lang="en-US" altLang="en-US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kumimoji="0" lang="en-US" altLang="zh-CN" sz="2800" b="0" i="0" u="none" strike="noStrike" kern="1200" cap="none" spc="0" normalizeH="0" baseline="0" noProof="1" smtClean="0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HDFS</a:t>
            </a:r>
            <a:r>
              <a:rPr kumimoji="0" lang="zh-CN" altLang="en-US" sz="2800" b="0" i="0" u="none" strike="noStrike" kern="1200" cap="none" spc="0" normalizeH="0" baseline="0" noProof="1" smtClean="0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架构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AutoShape 2" descr="HDFS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295400"/>
            <a:ext cx="8458200" cy="510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kumimoji="0" lang="en-US" altLang="zh-CN" sz="2800" b="0" i="0" u="none" strike="noStrike" kern="1200" cap="none" spc="0" normalizeH="0" baseline="0" noProof="1" smtClean="0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HDFS</a:t>
            </a:r>
            <a:r>
              <a:rPr lang="zh-CN" altLang="en-US" noProof="1" smtClean="0"/>
              <a:t>主要组件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387" name="TextBox 20"/>
          <p:cNvSpPr txBox="1"/>
          <p:nvPr/>
        </p:nvSpPr>
        <p:spPr>
          <a:xfrm>
            <a:off x="762001" y="1206817"/>
            <a:ext cx="10363200" cy="443198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nn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它是管理者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、管理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的名称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、配置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副本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、管理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数据块（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）映射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、处理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客户端读写请求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DataNode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Slave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下达命令，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DataNode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执行实际的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、存储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实际的数据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、执行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数据块的读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写操作。</a:t>
            </a:r>
            <a:endParaRPr lang="en-US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HDFS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kumimoji="0" lang="en-US" altLang="zh-CN" sz="2800" b="0" i="0" u="none" strike="noStrike" kern="1200" cap="none" spc="0" normalizeH="0" baseline="0" noProof="1" smtClean="0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HDFS</a:t>
            </a:r>
            <a:r>
              <a:rPr lang="zh-CN" altLang="en-US" noProof="1" smtClean="0"/>
              <a:t>主要组件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387" name="TextBox 20"/>
          <p:cNvSpPr txBox="1"/>
          <p:nvPr/>
        </p:nvSpPr>
        <p:spPr>
          <a:xfrm>
            <a:off x="762001" y="1124664"/>
            <a:ext cx="10668000" cy="504753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Client：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、文件切分，文件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</a:t>
            </a:r>
            <a:r>
              <a:rPr lang="en-US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的时候，</a:t>
            </a:r>
            <a:r>
              <a:rPr lang="en-US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将文件切分成一个一个的</a:t>
            </a:r>
            <a:r>
              <a:rPr lang="en-US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Block，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然后进行上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传。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、与</a:t>
            </a:r>
            <a:r>
              <a:rPr lang="en-US" altLang="en-US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交互，获取文件的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位置信息。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、与</a:t>
            </a:r>
            <a:r>
              <a:rPr lang="en-US" altLang="en-US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DataNode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交互，读取或者写入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提供一些命令来管理</a:t>
            </a:r>
            <a:r>
              <a:rPr lang="en-US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HDFS，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</a:t>
            </a:r>
            <a:r>
              <a:rPr lang="en-US" altLang="en-US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格式化。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可以通过一些命令来访问</a:t>
            </a:r>
            <a:r>
              <a:rPr lang="en-US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HDFS，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比如对</a:t>
            </a:r>
            <a:r>
              <a:rPr lang="en-US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增删查改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操作。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Secondary </a:t>
            </a:r>
            <a:r>
              <a:rPr lang="en-US" altLang="en-US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en-US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并非</a:t>
            </a:r>
            <a:r>
              <a:rPr lang="en-US" altLang="en-US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的热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备，当</a:t>
            </a:r>
            <a:r>
              <a:rPr lang="en-US" altLang="en-US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挂掉的时候，它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并不能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马上替换</a:t>
            </a:r>
            <a:r>
              <a:rPr lang="en-US" altLang="en-US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并提供服务。</a:t>
            </a:r>
          </a:p>
          <a:p>
            <a:pPr>
              <a:lnSpc>
                <a:spcPct val="200000"/>
              </a:lnSpc>
            </a:pP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、辅助</a:t>
            </a:r>
            <a:r>
              <a:rPr lang="en-US" altLang="en-US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en-US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分担其工作量，比如定期合并</a:t>
            </a:r>
            <a:r>
              <a:rPr lang="en-US" altLang="en-US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Fsimage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Edits，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并推送给</a:t>
            </a:r>
            <a:r>
              <a:rPr lang="en-US" altLang="en-US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en-US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紧急情况下，可辅助恢复</a:t>
            </a:r>
            <a:r>
              <a:rPr lang="en-US" altLang="en-US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en-US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7409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kumimoji="0" lang="en-US" altLang="zh-CN" sz="2800" b="0" i="0" u="none" strike="noStrike" kern="1200" cap="none" spc="0" normalizeH="0" baseline="0" noProof="1" smtClean="0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HDFS</a:t>
            </a:r>
            <a:r>
              <a:rPr lang="zh-CN" altLang="en-US" noProof="1" smtClean="0"/>
              <a:t>块大小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387" name="TextBox 20"/>
          <p:cNvSpPr txBox="1"/>
          <p:nvPr/>
        </p:nvSpPr>
        <p:spPr>
          <a:xfrm>
            <a:off x="605572" y="1435417"/>
            <a:ext cx="8839200" cy="443198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en-US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中的文件在物理上是分块存储（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 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），块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的大小可以通过配置参数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dfs.blocksize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）来规定，默认大小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1.x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版本中是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64M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Hadoop2.x/3.x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版本中是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128M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寻址时间约为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10ms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查找到目标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的时间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10ms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寻址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时间为传输时间的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，则为最佳状态。（专家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）因此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，传输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=10ms/0.01=1000ms=1s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目前磁盘的传输速率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普遍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100MB/s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1s*100MB/s=100MB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1676400"/>
            <a:ext cx="14382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/>
          <p:nvPr/>
        </p:nvSpPr>
        <p:spPr>
          <a:xfrm>
            <a:off x="6019528" y="793787"/>
            <a:ext cx="2916303" cy="867781"/>
          </a:xfrm>
          <a:prstGeom prst="rect">
            <a:avLst/>
          </a:prstGeom>
        </p:spPr>
        <p:txBody>
          <a:bodyPr/>
          <a:lstStyle>
            <a:lvl1pPr marL="0" indent="0" algn="ctr" defTabSz="1460500" rtl="0" eaLnBrk="1" latinLnBrk="0" hangingPunct="1">
              <a:lnSpc>
                <a:spcPct val="90000"/>
              </a:lnSpc>
              <a:spcBef>
                <a:spcPts val="1600"/>
              </a:spcBef>
              <a:buFont typeface="Arial" panose="0208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37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80604020202020204" pitchFamily="34" charset="0"/>
              <a:buChar char="•"/>
              <a:defRPr sz="38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6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8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5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8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7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8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1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8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260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8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814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8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395" indent="-365125" algn="l" defTabSz="14605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80604020202020204" pitchFamily="34" charset="0"/>
              <a:buChar char="•"/>
              <a:defRPr sz="28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375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2" name="矩形 1"/>
          <p:cNvSpPr/>
          <p:nvPr/>
        </p:nvSpPr>
        <p:spPr>
          <a:xfrm>
            <a:off x="7076211" y="1372650"/>
            <a:ext cx="3801585" cy="6772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830"/>
          <a:stretch>
            <a:fillRect/>
          </a:stretch>
        </p:blipFill>
        <p:spPr>
          <a:xfrm>
            <a:off x="397298" y="337480"/>
            <a:ext cx="1302478" cy="40704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061200" y="1905000"/>
            <a:ext cx="2467487" cy="4267200"/>
            <a:chOff x="7061200" y="1905000"/>
            <a:chExt cx="2467487" cy="4267200"/>
          </a:xfrm>
        </p:grpSpPr>
        <p:sp>
          <p:nvSpPr>
            <p:cNvPr id="9" name="Oval 16"/>
            <p:cNvSpPr/>
            <p:nvPr/>
          </p:nvSpPr>
          <p:spPr>
            <a:xfrm>
              <a:off x="7061200" y="3794125"/>
              <a:ext cx="470535" cy="470535"/>
            </a:xfrm>
            <a:prstGeom prst="ellipse">
              <a:avLst/>
            </a:prstGeom>
            <a:ln w="25400" cap="rnd">
              <a:gradFill>
                <a:gsLst>
                  <a:gs pos="100000">
                    <a:srgbClr val="EF5604"/>
                  </a:gs>
                  <a:gs pos="0">
                    <a:srgbClr val="009CD6"/>
                  </a:gs>
                  <a:gs pos="5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id-ID" sz="90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5" name="Oval 22"/>
            <p:cNvSpPr/>
            <p:nvPr/>
          </p:nvSpPr>
          <p:spPr>
            <a:xfrm>
              <a:off x="7061200" y="2819400"/>
              <a:ext cx="470535" cy="470535"/>
            </a:xfrm>
            <a:prstGeom prst="ellipse">
              <a:avLst/>
            </a:prstGeom>
            <a:ln w="25400" cap="rnd">
              <a:gradFill>
                <a:gsLst>
                  <a:gs pos="100000">
                    <a:srgbClr val="EF5604"/>
                  </a:gs>
                  <a:gs pos="0">
                    <a:srgbClr val="009CD6"/>
                  </a:gs>
                  <a:gs pos="5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id-ID" sz="90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1" name="Oval 28"/>
            <p:cNvSpPr/>
            <p:nvPr/>
          </p:nvSpPr>
          <p:spPr>
            <a:xfrm>
              <a:off x="7061200" y="1905000"/>
              <a:ext cx="470535" cy="470535"/>
            </a:xfrm>
            <a:prstGeom prst="ellipse">
              <a:avLst/>
            </a:prstGeom>
            <a:ln w="25400" cap="rnd">
              <a:gradFill>
                <a:gsLst>
                  <a:gs pos="100000">
                    <a:srgbClr val="EF5604"/>
                  </a:gs>
                  <a:gs pos="0">
                    <a:srgbClr val="009CD6"/>
                  </a:gs>
                  <a:gs pos="5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id-ID" sz="90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26" name="TextBox 33"/>
            <p:cNvSpPr txBox="1"/>
            <p:nvPr/>
          </p:nvSpPr>
          <p:spPr>
            <a:xfrm flipH="1">
              <a:off x="7671435" y="1925955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b="1" dirty="0" smtClean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初</a:t>
              </a:r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识</a:t>
              </a:r>
              <a:endParaRPr lang="en-US" altLang="zh-CN" sz="22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9" name="TextBox 36"/>
            <p:cNvSpPr txBox="1"/>
            <p:nvPr/>
          </p:nvSpPr>
          <p:spPr>
            <a:xfrm>
              <a:off x="7671435" y="2840355"/>
              <a:ext cx="9635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200" b="1" kern="2200" dirty="0" smtClean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HDFS</a:t>
              </a:r>
              <a:endParaRPr lang="en-US" altLang="zh-CN" sz="2200" b="1" kern="22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2" name="TextBox 39"/>
            <p:cNvSpPr txBox="1"/>
            <p:nvPr/>
          </p:nvSpPr>
          <p:spPr>
            <a:xfrm flipH="1">
              <a:off x="7671435" y="3733800"/>
              <a:ext cx="1091565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2200" b="1" dirty="0" smtClean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YARN</a:t>
              </a:r>
              <a:endParaRPr lang="en-US" altLang="zh-CN" sz="22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135495" y="1956435"/>
              <a:ext cx="32385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solidFill>
                    <a:srgbClr val="EF5604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123430" y="2870835"/>
              <a:ext cx="32385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solidFill>
                    <a:srgbClr val="EF5604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135495" y="3844925"/>
              <a:ext cx="32385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solidFill>
                    <a:srgbClr val="EF5604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</a:p>
          </p:txBody>
        </p:sp>
        <p:sp>
          <p:nvSpPr>
            <p:cNvPr id="5" name="TextBox 33"/>
            <p:cNvSpPr txBox="1"/>
            <p:nvPr/>
          </p:nvSpPr>
          <p:spPr>
            <a:xfrm flipH="1">
              <a:off x="7670165" y="4838065"/>
              <a:ext cx="18585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200" b="1" dirty="0" err="1" smtClean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MapReduce</a:t>
              </a:r>
              <a:endParaRPr lang="en-US" altLang="zh-CN" sz="22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7" name="Oval 28"/>
            <p:cNvSpPr/>
            <p:nvPr/>
          </p:nvSpPr>
          <p:spPr>
            <a:xfrm>
              <a:off x="7076440" y="4800600"/>
              <a:ext cx="470535" cy="470535"/>
            </a:xfrm>
            <a:prstGeom prst="ellipse">
              <a:avLst/>
            </a:prstGeom>
            <a:ln w="25400" cap="rnd">
              <a:gradFill>
                <a:gsLst>
                  <a:gs pos="100000">
                    <a:srgbClr val="EF5604"/>
                  </a:gs>
                  <a:gs pos="0">
                    <a:srgbClr val="009CD6"/>
                  </a:gs>
                  <a:gs pos="5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id-ID" sz="90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150735" y="4852035"/>
              <a:ext cx="32385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solidFill>
                    <a:srgbClr val="EF5604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</a:p>
          </p:txBody>
        </p:sp>
        <p:sp>
          <p:nvSpPr>
            <p:cNvPr id="17" name="TextBox 33"/>
            <p:cNvSpPr txBox="1"/>
            <p:nvPr/>
          </p:nvSpPr>
          <p:spPr>
            <a:xfrm flipH="1">
              <a:off x="7680325" y="5739130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2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实践</a:t>
              </a:r>
              <a:endParaRPr lang="en-US" altLang="zh-CN" sz="22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8" name="Oval 28"/>
            <p:cNvSpPr/>
            <p:nvPr/>
          </p:nvSpPr>
          <p:spPr>
            <a:xfrm>
              <a:off x="7086600" y="5701665"/>
              <a:ext cx="470535" cy="470535"/>
            </a:xfrm>
            <a:prstGeom prst="ellipse">
              <a:avLst/>
            </a:prstGeom>
            <a:ln w="25400" cap="rnd">
              <a:gradFill>
                <a:gsLst>
                  <a:gs pos="100000">
                    <a:srgbClr val="EF5604"/>
                  </a:gs>
                  <a:gs pos="0">
                    <a:srgbClr val="009CD6"/>
                  </a:gs>
                  <a:gs pos="50000">
                    <a:schemeClr val="accent5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400"/>
              <a:endParaRPr lang="id-ID" sz="90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162800" y="579221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EF5604"/>
                  </a:solidFill>
                  <a:latin typeface="微软雅黑" panose="020B0503020204020204" charset="-122"/>
                  <a:ea typeface="微软雅黑" panose="020B0503020204020204" charset="-122"/>
                </a:rPr>
                <a:t>5</a:t>
              </a:r>
              <a:endParaRPr lang="en-US" altLang="zh-CN" b="1" dirty="0">
                <a:solidFill>
                  <a:srgbClr val="EF560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5099" y="304800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kumimoji="0" lang="en-US" altLang="zh-CN" sz="2800" b="0" i="0" u="none" strike="noStrike" kern="1200" cap="none" spc="0" normalizeH="0" baseline="0" noProof="1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HDFS</a:t>
            </a:r>
            <a:r>
              <a:rPr kumimoji="0" lang="zh-CN" altLang="en-US" sz="2800" b="0" i="0" u="none" strike="noStrike" kern="1200" cap="none" spc="0" normalizeH="0" baseline="0" noProof="1" smtClean="0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文件</a:t>
            </a:r>
            <a:r>
              <a:rPr lang="zh-CN" altLang="en-US" noProof="1"/>
              <a:t>写入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5800" y="990600"/>
            <a:ext cx="11201400" cy="5487537"/>
            <a:chOff x="381000" y="746102"/>
            <a:chExt cx="11506200" cy="5732035"/>
          </a:xfrm>
        </p:grpSpPr>
        <p:sp>
          <p:nvSpPr>
            <p:cNvPr id="3" name="圆角矩形 2"/>
            <p:cNvSpPr/>
            <p:nvPr/>
          </p:nvSpPr>
          <p:spPr>
            <a:xfrm>
              <a:off x="1524000" y="898502"/>
              <a:ext cx="3352800" cy="29718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3048000" y="4343400"/>
              <a:ext cx="1447800" cy="21336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8610600" y="746102"/>
              <a:ext cx="3276600" cy="3276600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6181867" y="4344537"/>
              <a:ext cx="1447800" cy="21336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9372600" y="4343400"/>
              <a:ext cx="1447800" cy="21336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654194" y="990600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客户端</a:t>
              </a:r>
            </a:p>
          </p:txBody>
        </p:sp>
        <p:sp>
          <p:nvSpPr>
            <p:cNvPr id="12" name="圆柱形 11"/>
            <p:cNvSpPr/>
            <p:nvPr/>
          </p:nvSpPr>
          <p:spPr>
            <a:xfrm>
              <a:off x="381000" y="2384402"/>
              <a:ext cx="555625" cy="968398"/>
            </a:xfrm>
            <a:prstGeom prst="ca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128m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381000" y="2743200"/>
              <a:ext cx="5556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403225" y="2514600"/>
              <a:ext cx="4555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30m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V="1">
              <a:off x="974725" y="1658796"/>
              <a:ext cx="533400" cy="1066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1815993" y="1676400"/>
              <a:ext cx="774805" cy="7080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hdfsclient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057400" y="2998799"/>
              <a:ext cx="2514600" cy="7080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FSDataOutputStream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311631" y="1684349"/>
              <a:ext cx="1524000" cy="7080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DistributedFileSystem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829800" y="849868"/>
              <a:ext cx="1547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NameNode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195699" y="1447800"/>
              <a:ext cx="23867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>
                  <a:solidFill>
                    <a:schemeClr val="bg1"/>
                  </a:solidFill>
                </a:rPr>
                <a:t>检查目录树是否可以创建文件</a:t>
              </a:r>
              <a:endParaRPr lang="en-US" altLang="zh-CN" sz="1000" dirty="0" smtClean="0">
                <a:solidFill>
                  <a:schemeClr val="bg1"/>
                </a:solidFill>
              </a:endParaRPr>
            </a:p>
            <a:p>
              <a:r>
                <a:rPr lang="en-US" altLang="zh-CN" sz="1000" dirty="0" smtClean="0">
                  <a:solidFill>
                    <a:schemeClr val="bg1"/>
                  </a:solidFill>
                </a:rPr>
                <a:t>2.1</a:t>
              </a:r>
              <a:r>
                <a:rPr lang="zh-CN" altLang="en-US" sz="1000" dirty="0" smtClean="0">
                  <a:solidFill>
                    <a:schemeClr val="bg1"/>
                  </a:solidFill>
                </a:rPr>
                <a:t>检查权限</a:t>
              </a:r>
              <a:endParaRPr lang="en-US" altLang="zh-CN" sz="1000" dirty="0" smtClean="0">
                <a:solidFill>
                  <a:schemeClr val="bg1"/>
                </a:solidFill>
              </a:endParaRPr>
            </a:p>
            <a:p>
              <a:r>
                <a:rPr lang="en-US" altLang="zh-CN" sz="1000" dirty="0" smtClean="0">
                  <a:solidFill>
                    <a:schemeClr val="bg1"/>
                  </a:solidFill>
                </a:rPr>
                <a:t>2.2</a:t>
              </a:r>
              <a:r>
                <a:rPr lang="zh-CN" altLang="en-US" sz="1000" dirty="0" smtClean="0">
                  <a:solidFill>
                    <a:schemeClr val="bg1"/>
                  </a:solidFill>
                </a:rPr>
                <a:t>检查目录结构是否存在</a:t>
              </a:r>
              <a:endParaRPr lang="en-US" altLang="zh-CN" sz="1000" dirty="0" smtClean="0">
                <a:solidFill>
                  <a:schemeClr val="bg1"/>
                </a:solidFill>
              </a:endParaRPr>
            </a:p>
            <a:p>
              <a:endParaRPr lang="zh-CN" altLang="en-US" sz="10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直接箭头连接符 23"/>
            <p:cNvCxnSpPr/>
            <p:nvPr/>
          </p:nvCxnSpPr>
          <p:spPr>
            <a:xfrm>
              <a:off x="4876800" y="1175266"/>
              <a:ext cx="3581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4876800" y="2438400"/>
              <a:ext cx="3581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4876800" y="3657600"/>
              <a:ext cx="3581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 flipH="1">
              <a:off x="4876800" y="1828800"/>
              <a:ext cx="3581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H="1">
              <a:off x="4876800" y="3048000"/>
              <a:ext cx="3581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肘形连接符 34"/>
            <p:cNvCxnSpPr/>
            <p:nvPr/>
          </p:nvCxnSpPr>
          <p:spPr>
            <a:xfrm rot="16200000" flipH="1">
              <a:off x="1249351" y="4525951"/>
              <a:ext cx="2454298" cy="1143000"/>
            </a:xfrm>
            <a:prstGeom prst="bentConnector3">
              <a:avLst>
                <a:gd name="adj1" fmla="val 99867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>
            <a:xfrm>
              <a:off x="4495800" y="6324600"/>
              <a:ext cx="16860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7629667" y="6324600"/>
              <a:ext cx="1742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4940194" y="867958"/>
              <a:ext cx="2895600" cy="25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向</a:t>
              </a:r>
              <a:r>
                <a:rPr lang="en-US" altLang="zh-CN" sz="10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namenode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请求上传文件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918325" y="1588533"/>
              <a:ext cx="1387475" cy="25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响应可以上传文件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4982437" y="2128217"/>
              <a:ext cx="3505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请求上传第一个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Block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0-128m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），请求返回</a:t>
              </a:r>
              <a:r>
                <a:rPr lang="en-US" altLang="zh-CN" sz="10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DataNode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629400" y="2760821"/>
              <a:ext cx="1600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dn1,dn2,dn3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节点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999762" y="3410243"/>
              <a:ext cx="2895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8.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数据传输完成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733800" y="3962400"/>
              <a:ext cx="1813249" cy="25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请求建立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Block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传输通道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8" name="直接箭头连接符 47"/>
            <p:cNvCxnSpPr/>
            <p:nvPr/>
          </p:nvCxnSpPr>
          <p:spPr>
            <a:xfrm>
              <a:off x="4495800" y="4724400"/>
              <a:ext cx="1676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>
              <a:off x="7620000" y="4648200"/>
              <a:ext cx="1752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肘形连接符 50"/>
            <p:cNvCxnSpPr>
              <a:endCxn id="5" idx="0"/>
            </p:cNvCxnSpPr>
            <p:nvPr/>
          </p:nvCxnSpPr>
          <p:spPr>
            <a:xfrm>
              <a:off x="2654194" y="3870302"/>
              <a:ext cx="1117706" cy="473098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肘形连接符 52"/>
            <p:cNvCxnSpPr>
              <a:stCxn id="5" idx="1"/>
            </p:cNvCxnSpPr>
            <p:nvPr/>
          </p:nvCxnSpPr>
          <p:spPr>
            <a:xfrm rot="10800000">
              <a:off x="2590800" y="3870302"/>
              <a:ext cx="457200" cy="1539898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 flipH="1" flipV="1">
              <a:off x="4495800" y="5485263"/>
              <a:ext cx="1686067" cy="11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 flipH="1" flipV="1">
              <a:off x="7620000" y="5485263"/>
              <a:ext cx="1752601" cy="11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61" name="文本框 60"/>
            <p:cNvSpPr txBox="1"/>
            <p:nvPr/>
          </p:nvSpPr>
          <p:spPr>
            <a:xfrm>
              <a:off x="457200" y="5467290"/>
              <a:ext cx="15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7.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传输数据</a:t>
              </a:r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Packet(64K)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3124200" y="4419600"/>
              <a:ext cx="1272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DataNode1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9525000" y="4419600"/>
              <a:ext cx="1272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DataNode3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270873" y="4416623"/>
              <a:ext cx="1272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DataNode2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467099" y="6096000"/>
              <a:ext cx="7560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blk_1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549528" y="4478179"/>
              <a:ext cx="16226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请求建立传输通道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749928" y="4401979"/>
              <a:ext cx="16226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请求建立传输通道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4616397" y="5240179"/>
              <a:ext cx="11654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6.dn2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应答成功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7738706" y="5240179"/>
              <a:ext cx="11654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6.dn3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应答成功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2252245" y="4208621"/>
              <a:ext cx="338554" cy="120157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6.dn1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应答成功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3276600" y="4953000"/>
              <a:ext cx="914401" cy="30331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3276599" y="4953000"/>
              <a:ext cx="1053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 smtClean="0">
                  <a:solidFill>
                    <a:schemeClr val="bg1"/>
                  </a:solidFill>
                </a:rPr>
                <a:t>ByteBuffer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6400800" y="4953000"/>
              <a:ext cx="914401" cy="30331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337405" y="4953000"/>
              <a:ext cx="1053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 smtClean="0">
                  <a:solidFill>
                    <a:schemeClr val="bg1"/>
                  </a:solidFill>
                </a:rPr>
                <a:t>ByteBuffer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9677399" y="5029200"/>
              <a:ext cx="914401" cy="30331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9677400" y="5029200"/>
              <a:ext cx="1053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 smtClean="0">
                  <a:solidFill>
                    <a:schemeClr val="bg1"/>
                  </a:solidFill>
                </a:rPr>
                <a:t>ByteBuffer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81" name="直接箭头连接符 80"/>
            <p:cNvCxnSpPr/>
            <p:nvPr/>
          </p:nvCxnSpPr>
          <p:spPr>
            <a:xfrm>
              <a:off x="2590798" y="1905000"/>
              <a:ext cx="7208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肘形连接符 83"/>
            <p:cNvCxnSpPr>
              <a:stCxn id="18" idx="3"/>
            </p:cNvCxnSpPr>
            <p:nvPr/>
          </p:nvCxnSpPr>
          <p:spPr>
            <a:xfrm>
              <a:off x="2590798" y="2030401"/>
              <a:ext cx="457202" cy="96839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肘形连接符 85"/>
            <p:cNvCxnSpPr>
              <a:endCxn id="19" idx="1"/>
            </p:cNvCxnSpPr>
            <p:nvPr/>
          </p:nvCxnSpPr>
          <p:spPr>
            <a:xfrm rot="16200000" flipH="1">
              <a:off x="1275497" y="2570896"/>
              <a:ext cx="1322399" cy="24140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/>
            <p:cNvSpPr/>
            <p:nvPr/>
          </p:nvSpPr>
          <p:spPr>
            <a:xfrm>
              <a:off x="9372600" y="2192179"/>
              <a:ext cx="1676400" cy="4748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元数据</a:t>
              </a: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9346512" y="2895600"/>
              <a:ext cx="23882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副本存储节点选择</a:t>
              </a:r>
              <a:endPara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4.1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本地节点</a:t>
              </a:r>
              <a:endPara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4.2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其他机架一个节点</a:t>
              </a:r>
              <a:endPara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4.3</a:t>
              </a:r>
              <a:r>
                <a:rPr lang="zh-CN" altLang="en-US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其他机架另一个节点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2631968" y="1658779"/>
              <a:ext cx="644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create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992384" y="2497583"/>
              <a:ext cx="644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write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1787132" y="2592201"/>
              <a:ext cx="644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close</a:t>
              </a:r>
              <a:endPara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381000" y="3349823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file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9759561" y="6096000"/>
              <a:ext cx="7560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blk_1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6553200" y="6096000"/>
              <a:ext cx="7560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blk_1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53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kumimoji="0" lang="en-US" altLang="zh-CN" sz="2800" b="0" i="0" u="none" strike="noStrike" kern="1200" cap="none" spc="0" normalizeH="0" baseline="0" noProof="1" smtClean="0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HDFS</a:t>
            </a:r>
            <a:r>
              <a:rPr lang="zh-CN" altLang="en-US" noProof="1" smtClean="0"/>
              <a:t>文件上传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7200" y="2590800"/>
            <a:ext cx="11582400" cy="327660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87" name="TextBox 20"/>
          <p:cNvSpPr txBox="1"/>
          <p:nvPr/>
        </p:nvSpPr>
        <p:spPr>
          <a:xfrm>
            <a:off x="587374" y="983932"/>
            <a:ext cx="11299825" cy="541686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Distributed </a:t>
            </a:r>
            <a:r>
              <a:rPr lang="en-US" altLang="zh-CN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FileSystem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模块向</a:t>
            </a:r>
            <a:r>
              <a:rPr lang="en-US" altLang="zh-CN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请求上传文件，</a:t>
            </a:r>
            <a:r>
              <a:rPr lang="en-US" altLang="zh-CN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检查目标文件是否已存在，父目录是否存在。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sz="16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返回是否可以上传。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请求第一个 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上传到哪几个</a:t>
            </a:r>
            <a:r>
              <a:rPr lang="en-US" altLang="zh-CN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DataNode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服务器上。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sz="16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DataNode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节点，分别为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dn1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dn2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dn3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FSDataOutputStream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模块请求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dn1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上传数据，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dn1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收到请求会继续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dn2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dn2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dn3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，将这个通信管道建立完成。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dn1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dn2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dn3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逐级应答客户端。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开始往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dn1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上传第一个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（先从磁盘读取数据放到一个本地内存缓存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），以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Packet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为单位，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dn1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收到一个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Packet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就会传给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dn2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dn2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传给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dn3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dn1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每传一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acket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放入一个应答队列等待应答。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传输完成之后，客户端再次请求</a:t>
            </a:r>
            <a:r>
              <a:rPr lang="en-US" altLang="zh-CN" sz="16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上传第二个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。（重复执行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3-7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步）。</a:t>
            </a:r>
            <a:endParaRPr lang="en-US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89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lang="zh-CN" altLang="en-US" noProof="1" smtClean="0"/>
              <a:t>节点距离计算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387" name="TextBox 20"/>
          <p:cNvSpPr txBox="1"/>
          <p:nvPr/>
        </p:nvSpPr>
        <p:spPr>
          <a:xfrm>
            <a:off x="587375" y="914400"/>
            <a:ext cx="10668000" cy="147732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HDFS 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写数据的过程中，</a:t>
            </a:r>
            <a:r>
              <a:rPr lang="en-US" altLang="zh-CN" sz="12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会选择距离待上传数据最近距离的</a:t>
            </a:r>
            <a:r>
              <a:rPr lang="en-US" altLang="zh-CN" sz="12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DataNode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接收数据。那么这个最近距离怎么计算呢？</a:t>
            </a:r>
          </a:p>
          <a:p>
            <a:pPr>
              <a:lnSpc>
                <a:spcPct val="200000"/>
              </a:lnSpc>
            </a:pPr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节点距离：两个节点到达最近的共同祖先的距离总和。</a:t>
            </a:r>
            <a:endParaRPr lang="en-US" altLang="en-US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Distance</a:t>
            </a:r>
            <a:r>
              <a:rPr lang="en-US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(/d1/r1/n0, /d1/r1/n0)=0（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同一节点上的进程</a:t>
            </a:r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  </a:t>
            </a:r>
            <a:r>
              <a:rPr lang="en-US" altLang="zh-CN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Distance</a:t>
            </a:r>
            <a:r>
              <a:rPr lang="en-US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(/d1/r2/n0, /d1/r3/n2)=4（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同一数据中心不同机架上的节点）</a:t>
            </a:r>
          </a:p>
          <a:p>
            <a:pPr>
              <a:lnSpc>
                <a:spcPct val="200000"/>
              </a:lnSpc>
            </a:pPr>
            <a:r>
              <a:rPr lang="en-US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Distance(/d1/r1/n1, /d1/r1/n2)=2（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同一机架上的不同节点） </a:t>
            </a:r>
            <a:r>
              <a:rPr lang="zh-CN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en-US" sz="1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Distance</a:t>
            </a:r>
            <a:r>
              <a:rPr lang="en-US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(/d1/r2/n1, /d2/r4/n1)=6（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不同数据中心的节点）</a:t>
            </a:r>
            <a:endParaRPr lang="en-US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HDFS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395" name="组合 16394"/>
          <p:cNvGrpSpPr/>
          <p:nvPr/>
        </p:nvGrpSpPr>
        <p:grpSpPr>
          <a:xfrm>
            <a:off x="1295400" y="2592590"/>
            <a:ext cx="9448800" cy="3960610"/>
            <a:chOff x="1143000" y="2592590"/>
            <a:chExt cx="9448800" cy="3960610"/>
          </a:xfrm>
        </p:grpSpPr>
        <p:sp>
          <p:nvSpPr>
            <p:cNvPr id="7" name="矩形 6"/>
            <p:cNvSpPr/>
            <p:nvPr/>
          </p:nvSpPr>
          <p:spPr>
            <a:xfrm>
              <a:off x="1143000" y="2728932"/>
              <a:ext cx="9448800" cy="3824268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80359" y="3067274"/>
              <a:ext cx="4351578" cy="324690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611138" y="3495821"/>
              <a:ext cx="1020206" cy="257934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908887" y="3851410"/>
              <a:ext cx="493219" cy="43877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n-0</a:t>
              </a:r>
              <a:endPara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927561" y="4549596"/>
              <a:ext cx="493219" cy="43877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n-1</a:t>
              </a:r>
              <a:endPara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928657" y="5286784"/>
              <a:ext cx="493219" cy="43877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n-2</a:t>
              </a:r>
              <a:endPara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073546" y="3495820"/>
              <a:ext cx="1020206" cy="2579347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499308" y="3488082"/>
              <a:ext cx="1020206" cy="258708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975875" y="3067274"/>
              <a:ext cx="4351578" cy="324690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206655" y="3488082"/>
              <a:ext cx="1020206" cy="258708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479236" y="3864412"/>
              <a:ext cx="493219" cy="43877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n-0</a:t>
              </a:r>
              <a:endPara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512681" y="4555614"/>
              <a:ext cx="468120" cy="43877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n-1</a:t>
              </a:r>
              <a:endPara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488471" y="5262866"/>
              <a:ext cx="493219" cy="43877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n-2</a:t>
              </a:r>
              <a:endPara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669062" y="3488082"/>
              <a:ext cx="1020206" cy="258708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9094825" y="3488081"/>
              <a:ext cx="1020206" cy="2587087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780045" y="2800458"/>
              <a:ext cx="630904" cy="2724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dirty="0" smtClean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集群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d1</a:t>
              </a:r>
              <a:endParaRPr lang="zh-CN" altLang="en-US" sz="10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030159" y="3214705"/>
              <a:ext cx="606246" cy="2724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dirty="0" smtClean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机架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r1</a:t>
              </a:r>
              <a:endParaRPr lang="zh-CN" altLang="en-US" sz="10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499500" y="3206967"/>
              <a:ext cx="606246" cy="2724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dirty="0" smtClean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机架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r2</a:t>
              </a:r>
              <a:endParaRPr lang="zh-CN" altLang="en-US" sz="10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928495" y="3206966"/>
              <a:ext cx="606246" cy="2724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dirty="0" smtClean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机架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r3</a:t>
              </a:r>
              <a:endParaRPr lang="zh-CN" altLang="en-US" sz="10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366946" y="2808604"/>
              <a:ext cx="630904" cy="2724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dirty="0" smtClean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集群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d2</a:t>
              </a:r>
              <a:endParaRPr lang="zh-CN" altLang="en-US" sz="10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578933" y="3214704"/>
              <a:ext cx="606246" cy="2724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dirty="0" smtClean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机架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r4</a:t>
              </a:r>
              <a:endParaRPr lang="zh-CN" altLang="en-US" sz="10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048274" y="3206966"/>
              <a:ext cx="606246" cy="2724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dirty="0" smtClean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机架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r5</a:t>
              </a:r>
              <a:endParaRPr lang="zh-CN" altLang="en-US" sz="10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9477269" y="3206965"/>
              <a:ext cx="606246" cy="2724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dirty="0" smtClean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机架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rPr>
                <a:t>r6</a:t>
              </a:r>
              <a:endParaRPr lang="zh-CN" altLang="en-US" sz="10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597623" y="3351739"/>
              <a:ext cx="432535" cy="136342"/>
            </a:xfrm>
            <a:prstGeom prst="rect">
              <a:avLst/>
            </a:prstGeom>
            <a:solidFill>
              <a:srgbClr val="8064A2"/>
            </a:solidFill>
            <a:ln w="25400" cap="flat" cmpd="sng" algn="ctr">
              <a:solidFill>
                <a:srgbClr val="8064A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069936" y="3359479"/>
              <a:ext cx="432535" cy="136342"/>
            </a:xfrm>
            <a:prstGeom prst="rect">
              <a:avLst/>
            </a:prstGeom>
            <a:solidFill>
              <a:srgbClr val="8064A2"/>
            </a:solidFill>
            <a:ln w="25400" cap="flat" cmpd="sng" algn="ctr">
              <a:solidFill>
                <a:srgbClr val="8064A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492535" y="3351590"/>
              <a:ext cx="432535" cy="136342"/>
            </a:xfrm>
            <a:prstGeom prst="rect">
              <a:avLst/>
            </a:prstGeom>
            <a:solidFill>
              <a:srgbClr val="8064A2"/>
            </a:solidFill>
            <a:ln w="25400" cap="flat" cmpd="sng" algn="ctr">
              <a:solidFill>
                <a:srgbClr val="8064A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198039" y="3342236"/>
              <a:ext cx="432535" cy="13634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667938" y="3342236"/>
              <a:ext cx="432535" cy="13634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9090944" y="3351440"/>
              <a:ext cx="432535" cy="13634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381355" y="2919123"/>
              <a:ext cx="432535" cy="136342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971537" y="2927320"/>
              <a:ext cx="432535" cy="136342"/>
            </a:xfrm>
            <a:prstGeom prst="rect">
              <a:avLst/>
            </a:prstGeom>
            <a:solidFill>
              <a:srgbClr val="F79646"/>
            </a:solidFill>
            <a:ln w="25400" cap="flat" cmpd="sng" algn="ctr">
              <a:solidFill>
                <a:srgbClr val="F79646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143000" y="2592590"/>
              <a:ext cx="432535" cy="136342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384751" y="3859922"/>
              <a:ext cx="493219" cy="43877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n-0</a:t>
              </a:r>
              <a:endPara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390444" y="4549596"/>
              <a:ext cx="493219" cy="43877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n-1</a:t>
              </a:r>
              <a:endPara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402923" y="5239270"/>
              <a:ext cx="493219" cy="43877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n-2</a:t>
              </a:r>
              <a:endPara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832793" y="3880795"/>
              <a:ext cx="493219" cy="43877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n-0</a:t>
              </a:r>
              <a:endPara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824407" y="4561394"/>
              <a:ext cx="493219" cy="43877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n-1</a:t>
              </a:r>
              <a:endPara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4833657" y="5262866"/>
              <a:ext cx="493219" cy="43877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n-2</a:t>
              </a:r>
              <a:endPara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7947286" y="3859922"/>
              <a:ext cx="493219" cy="43877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n-0</a:t>
              </a:r>
              <a:endPara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966842" y="4561394"/>
              <a:ext cx="493219" cy="43877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n-1</a:t>
              </a:r>
              <a:endPara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947286" y="5278444"/>
              <a:ext cx="493219" cy="43877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n-2</a:t>
              </a:r>
              <a:endPara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9371439" y="3859922"/>
              <a:ext cx="493219" cy="43877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n-0</a:t>
              </a:r>
              <a:endPara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9390995" y="4561394"/>
              <a:ext cx="493219" cy="43877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n-1</a:t>
              </a:r>
              <a:endPara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9371439" y="5278444"/>
              <a:ext cx="493219" cy="43877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rPr>
                <a:t>n-2</a:t>
              </a:r>
              <a:endPara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cxnSp>
          <p:nvCxnSpPr>
            <p:cNvPr id="51" name="肘形连接符 50"/>
            <p:cNvCxnSpPr/>
            <p:nvPr/>
          </p:nvCxnSpPr>
          <p:spPr>
            <a:xfrm>
              <a:off x="2099460" y="3829168"/>
              <a:ext cx="275196" cy="222886"/>
            </a:xfrm>
            <a:prstGeom prst="bentConnector3">
              <a:avLst>
                <a:gd name="adj1" fmla="val 164706"/>
              </a:avLst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52" name="肘形连接符 51"/>
            <p:cNvCxnSpPr>
              <a:stCxn id="36" idx="2"/>
              <a:endCxn id="30" idx="0"/>
            </p:cNvCxnSpPr>
            <p:nvPr/>
          </p:nvCxnSpPr>
          <p:spPr>
            <a:xfrm rot="16200000" flipH="1">
              <a:off x="1557620" y="3095467"/>
              <a:ext cx="296275" cy="216268"/>
            </a:xfrm>
            <a:prstGeom prst="bentConnector3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53" name="肘形连接符 52"/>
            <p:cNvCxnSpPr>
              <a:stCxn id="30" idx="2"/>
              <a:endCxn id="11" idx="1"/>
            </p:cNvCxnSpPr>
            <p:nvPr/>
          </p:nvCxnSpPr>
          <p:spPr>
            <a:xfrm rot="16200000" flipH="1">
              <a:off x="1230275" y="4071697"/>
              <a:ext cx="1280902" cy="113670"/>
            </a:xfrm>
            <a:prstGeom prst="bentConnector2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54" name="肘形连接符 53"/>
            <p:cNvCxnSpPr>
              <a:stCxn id="30" idx="2"/>
              <a:endCxn id="12" idx="1"/>
            </p:cNvCxnSpPr>
            <p:nvPr/>
          </p:nvCxnSpPr>
          <p:spPr>
            <a:xfrm rot="16200000" flipH="1">
              <a:off x="862229" y="4439743"/>
              <a:ext cx="2018090" cy="114766"/>
            </a:xfrm>
            <a:prstGeom prst="bentConnector2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55" name="肘形连接符 54"/>
            <p:cNvCxnSpPr>
              <a:stCxn id="36" idx="2"/>
              <a:endCxn id="31" idx="0"/>
            </p:cNvCxnSpPr>
            <p:nvPr/>
          </p:nvCxnSpPr>
          <p:spPr>
            <a:xfrm rot="16200000" flipH="1">
              <a:off x="2289907" y="2363181"/>
              <a:ext cx="304014" cy="1688581"/>
            </a:xfrm>
            <a:prstGeom prst="bentConnector3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56" name="肘形连接符 55"/>
            <p:cNvCxnSpPr>
              <a:stCxn id="31" idx="2"/>
              <a:endCxn id="39" idx="1"/>
            </p:cNvCxnSpPr>
            <p:nvPr/>
          </p:nvCxnSpPr>
          <p:spPr>
            <a:xfrm rot="16200000" flipH="1">
              <a:off x="3043733" y="3738291"/>
              <a:ext cx="583488" cy="98547"/>
            </a:xfrm>
            <a:prstGeom prst="bentConnector2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57" name="肘形连接符 56"/>
            <p:cNvCxnSpPr>
              <a:stCxn id="36" idx="2"/>
              <a:endCxn id="32" idx="0"/>
            </p:cNvCxnSpPr>
            <p:nvPr/>
          </p:nvCxnSpPr>
          <p:spPr>
            <a:xfrm rot="16200000" flipH="1">
              <a:off x="3005151" y="1647936"/>
              <a:ext cx="296125" cy="3111180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58" name="肘形连接符 57"/>
            <p:cNvCxnSpPr>
              <a:stCxn id="32" idx="2"/>
              <a:endCxn id="44" idx="1"/>
            </p:cNvCxnSpPr>
            <p:nvPr/>
          </p:nvCxnSpPr>
          <p:spPr>
            <a:xfrm rot="16200000" flipH="1">
              <a:off x="3774070" y="4422665"/>
              <a:ext cx="1994321" cy="124854"/>
            </a:xfrm>
            <a:prstGeom prst="bentConnector2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59" name="肘形连接符 58"/>
            <p:cNvCxnSpPr>
              <a:stCxn id="31" idx="2"/>
              <a:endCxn id="40" idx="1"/>
            </p:cNvCxnSpPr>
            <p:nvPr/>
          </p:nvCxnSpPr>
          <p:spPr>
            <a:xfrm rot="16200000" flipH="1">
              <a:off x="2701743" y="4080282"/>
              <a:ext cx="1273162" cy="104240"/>
            </a:xfrm>
            <a:prstGeom prst="bentConnector2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60" name="肘形连接符 59"/>
            <p:cNvCxnSpPr>
              <a:stCxn id="37" idx="2"/>
              <a:endCxn id="33" idx="0"/>
            </p:cNvCxnSpPr>
            <p:nvPr/>
          </p:nvCxnSpPr>
          <p:spPr>
            <a:xfrm rot="16200000" flipH="1">
              <a:off x="6161769" y="3089697"/>
              <a:ext cx="278574" cy="226502"/>
            </a:xfrm>
            <a:prstGeom prst="bentConnector3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61" name="肘形连接符 60"/>
            <p:cNvCxnSpPr>
              <a:stCxn id="33" idx="2"/>
              <a:endCxn id="18" idx="1"/>
            </p:cNvCxnSpPr>
            <p:nvPr/>
          </p:nvCxnSpPr>
          <p:spPr>
            <a:xfrm rot="16200000" flipH="1">
              <a:off x="5815283" y="4077602"/>
              <a:ext cx="1296423" cy="98374"/>
            </a:xfrm>
            <a:prstGeom prst="bentConnector2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62" name="肘形连接符 61"/>
            <p:cNvCxnSpPr>
              <a:stCxn id="38" idx="2"/>
              <a:endCxn id="36" idx="0"/>
            </p:cNvCxnSpPr>
            <p:nvPr/>
          </p:nvCxnSpPr>
          <p:spPr>
            <a:xfrm rot="16200000" flipH="1">
              <a:off x="1383350" y="2704848"/>
              <a:ext cx="190191" cy="238355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  <p:cxnSp>
          <p:nvCxnSpPr>
            <p:cNvPr id="63" name="肘形连接符 62"/>
            <p:cNvCxnSpPr>
              <a:stCxn id="38" idx="2"/>
              <a:endCxn id="37" idx="0"/>
            </p:cNvCxnSpPr>
            <p:nvPr/>
          </p:nvCxnSpPr>
          <p:spPr>
            <a:xfrm rot="16200000" flipH="1">
              <a:off x="3674343" y="413857"/>
              <a:ext cx="198388" cy="4828537"/>
            </a:xfrm>
            <a:prstGeom prst="bentConnector3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0972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kumimoji="0" lang="zh-CN" altLang="en-US" sz="2800" b="0" i="0" u="none" strike="noStrike" kern="1200" cap="none" spc="0" normalizeH="0" baseline="0" noProof="1" smtClean="0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机架感知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387" name="TextBox 20"/>
          <p:cNvSpPr txBox="1"/>
          <p:nvPr/>
        </p:nvSpPr>
        <p:spPr>
          <a:xfrm>
            <a:off x="990600" y="1692991"/>
            <a:ext cx="3962400" cy="33239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个副本在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所处的节点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上，如果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客户端在集群外，随机选一个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第二个副本在另一个机架的随机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第三个副本在第二个副本所在机架的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节点。</a:t>
            </a:r>
            <a:endParaRPr lang="en-US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400800" y="1219200"/>
            <a:ext cx="4572000" cy="5093732"/>
            <a:chOff x="6400800" y="1219200"/>
            <a:chExt cx="4572000" cy="5093732"/>
          </a:xfrm>
        </p:grpSpPr>
        <p:sp>
          <p:nvSpPr>
            <p:cNvPr id="2" name="矩形 1"/>
            <p:cNvSpPr/>
            <p:nvPr/>
          </p:nvSpPr>
          <p:spPr>
            <a:xfrm>
              <a:off x="6400800" y="1219200"/>
              <a:ext cx="1905000" cy="44958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781800" y="1391603"/>
              <a:ext cx="10668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781800" y="2313940"/>
              <a:ext cx="10668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6781800" y="3295004"/>
              <a:ext cx="10668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781800" y="4220341"/>
              <a:ext cx="10668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781800" y="5105400"/>
              <a:ext cx="10668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010400" y="5943600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机架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r1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067800" y="1219200"/>
              <a:ext cx="1905000" cy="44958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9448800" y="1391603"/>
              <a:ext cx="10668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9448800" y="2313940"/>
              <a:ext cx="10668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9448800" y="3295004"/>
              <a:ext cx="10668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9448800" y="4220341"/>
              <a:ext cx="10668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448800" y="5105400"/>
              <a:ext cx="1066800" cy="4572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677400" y="5943600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机架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r2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086600" y="2438400"/>
              <a:ext cx="381000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753600" y="4356589"/>
              <a:ext cx="381000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9753600" y="2438400"/>
              <a:ext cx="381000" cy="228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>
              <a:off x="7467600" y="2542540"/>
              <a:ext cx="228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29" idx="2"/>
              <a:endCxn id="28" idx="0"/>
            </p:cNvCxnSpPr>
            <p:nvPr/>
          </p:nvCxnSpPr>
          <p:spPr>
            <a:xfrm>
              <a:off x="9944100" y="2667000"/>
              <a:ext cx="0" cy="168958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182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5099" y="304800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kumimoji="0" lang="en-US" altLang="zh-CN" sz="2800" b="0" i="0" u="none" strike="noStrike" kern="1200" cap="none" spc="0" normalizeH="0" baseline="0" noProof="1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HDFS</a:t>
            </a:r>
            <a:r>
              <a:rPr kumimoji="0" lang="zh-CN" altLang="en-US" sz="2800" b="0" i="0" u="none" strike="noStrike" kern="1200" cap="none" spc="0" normalizeH="0" baseline="0" noProof="1" smtClean="0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文件</a:t>
            </a:r>
            <a:r>
              <a:rPr lang="zh-CN" altLang="en-US" noProof="1"/>
              <a:t>读取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85098" y="990600"/>
            <a:ext cx="11225901" cy="5487537"/>
            <a:chOff x="152400" y="898502"/>
            <a:chExt cx="11658600" cy="5579635"/>
          </a:xfrm>
        </p:grpSpPr>
        <p:sp>
          <p:nvSpPr>
            <p:cNvPr id="3" name="圆角矩形 2"/>
            <p:cNvSpPr/>
            <p:nvPr/>
          </p:nvSpPr>
          <p:spPr>
            <a:xfrm>
              <a:off x="1295400" y="898502"/>
              <a:ext cx="3352800" cy="29718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2805751" y="4343400"/>
              <a:ext cx="1447800" cy="21336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7543800" y="1063823"/>
              <a:ext cx="4267200" cy="2517577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5953267" y="4344537"/>
              <a:ext cx="1447800" cy="21336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9144000" y="4343400"/>
              <a:ext cx="1447800" cy="21336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25594" y="990600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客户端</a:t>
              </a:r>
            </a:p>
          </p:txBody>
        </p:sp>
        <p:sp>
          <p:nvSpPr>
            <p:cNvPr id="12" name="圆柱形 11"/>
            <p:cNvSpPr/>
            <p:nvPr/>
          </p:nvSpPr>
          <p:spPr>
            <a:xfrm>
              <a:off x="152400" y="2384402"/>
              <a:ext cx="555625" cy="968398"/>
            </a:xfrm>
            <a:prstGeom prst="can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128m</a:t>
              </a:r>
              <a:endPara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152400" y="2743200"/>
              <a:ext cx="5556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74625" y="2514600"/>
              <a:ext cx="4555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30m</a:t>
              </a:r>
              <a:endPara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V="1">
              <a:off x="746125" y="1658796"/>
              <a:ext cx="533400" cy="1066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1587393" y="1676400"/>
              <a:ext cx="774805" cy="7080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err="1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hdfsclient</a:t>
              </a:r>
              <a:endPara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828800" y="2998799"/>
              <a:ext cx="2514600" cy="7080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err="1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FSDataInputStream</a:t>
              </a:r>
              <a:endPara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083031" y="1684349"/>
              <a:ext cx="1524000" cy="7080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 err="1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DistributedFileSystem</a:t>
              </a:r>
              <a:endPara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967788" y="1156157"/>
              <a:ext cx="1547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NameNode</a:t>
              </a:r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5" name="肘形连接符 34"/>
            <p:cNvCxnSpPr/>
            <p:nvPr/>
          </p:nvCxnSpPr>
          <p:spPr>
            <a:xfrm rot="16200000" flipH="1">
              <a:off x="1020751" y="4525951"/>
              <a:ext cx="2454298" cy="1143000"/>
            </a:xfrm>
            <a:prstGeom prst="bentConnector3">
              <a:avLst>
                <a:gd name="adj1" fmla="val 99867"/>
              </a:avLst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5105400" y="1296889"/>
              <a:ext cx="17397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请求下载文件</a:t>
              </a:r>
              <a:endPara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029199" y="2286001"/>
              <a:ext cx="1815994" cy="250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返回目标文件的元数据</a:t>
              </a:r>
              <a:endPara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3" name="肘形连接符 52"/>
            <p:cNvCxnSpPr>
              <a:stCxn id="5" idx="1"/>
            </p:cNvCxnSpPr>
            <p:nvPr/>
          </p:nvCxnSpPr>
          <p:spPr>
            <a:xfrm rot="10800000">
              <a:off x="2348551" y="3870302"/>
              <a:ext cx="457200" cy="1539898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61" name="文本框 60"/>
            <p:cNvSpPr txBox="1"/>
            <p:nvPr/>
          </p:nvSpPr>
          <p:spPr>
            <a:xfrm>
              <a:off x="381000" y="5467290"/>
              <a:ext cx="1524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请求数据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blk_1</a:t>
              </a:r>
              <a:endPara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2895600" y="4419600"/>
              <a:ext cx="1272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DataNode1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9296400" y="4419600"/>
              <a:ext cx="1272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DataNode3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042273" y="4416623"/>
              <a:ext cx="1272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DataNode2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5768728" y="3657600"/>
              <a:ext cx="10892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</a:t>
              </a:r>
              <a:r>
                <a:rPr lang="zh-CN" altLang="en-US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传输数据</a:t>
              </a:r>
              <a:endPara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4473328" y="5240179"/>
              <a:ext cx="11654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lang="zh-CN" altLang="en-US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请求数据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blk_2</a:t>
              </a:r>
              <a:endPara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2023645" y="4208621"/>
              <a:ext cx="338554" cy="120157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</a:t>
              </a:r>
              <a:r>
                <a:rPr lang="zh-CN" altLang="en-US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传输数据</a:t>
              </a:r>
              <a:endPara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1" name="直接箭头连接符 80"/>
            <p:cNvCxnSpPr/>
            <p:nvPr/>
          </p:nvCxnSpPr>
          <p:spPr>
            <a:xfrm>
              <a:off x="2362198" y="1905000"/>
              <a:ext cx="7208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肘形连接符 83"/>
            <p:cNvCxnSpPr>
              <a:stCxn id="18" idx="3"/>
            </p:cNvCxnSpPr>
            <p:nvPr/>
          </p:nvCxnSpPr>
          <p:spPr>
            <a:xfrm>
              <a:off x="2362198" y="2030401"/>
              <a:ext cx="457202" cy="96839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肘形连接符 85"/>
            <p:cNvCxnSpPr>
              <a:endCxn id="19" idx="1"/>
            </p:cNvCxnSpPr>
            <p:nvPr/>
          </p:nvCxnSpPr>
          <p:spPr>
            <a:xfrm rot="16200000" flipH="1">
              <a:off x="1046897" y="2570896"/>
              <a:ext cx="1322399" cy="24140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矩形 86"/>
            <p:cNvSpPr/>
            <p:nvPr/>
          </p:nvSpPr>
          <p:spPr>
            <a:xfrm>
              <a:off x="8382000" y="2031088"/>
              <a:ext cx="2819400" cy="86600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元数据</a:t>
              </a:r>
              <a:endParaRPr lang="en-US" altLang="zh-CN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/user/root/</a:t>
              </a:r>
              <a:r>
                <a:rPr lang="en-US" altLang="zh-CN" sz="1000" dirty="0" err="1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crrc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/00/</a:t>
              </a:r>
              <a:r>
                <a:rPr lang="en-US" altLang="zh-CN" sz="1000" dirty="0" err="1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xxxx</a:t>
              </a:r>
              <a:endParaRPr lang="en-US" altLang="zh-CN" sz="1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{[blk_1,blk_2],</a:t>
              </a:r>
              <a:r>
                <a:rPr lang="en-US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[blk_1,blk_2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],</a:t>
              </a:r>
              <a:r>
                <a:rPr lang="en-US" altLang="zh-CN" sz="1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[blk_1,blk_2]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}</a:t>
              </a:r>
            </a:p>
            <a:p>
              <a:pPr algn="ctr"/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2403368" y="1658779"/>
              <a:ext cx="644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create</a:t>
              </a:r>
              <a:endPara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763784" y="2497583"/>
              <a:ext cx="644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read</a:t>
              </a:r>
              <a:endPara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1558532" y="2592201"/>
              <a:ext cx="644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close</a:t>
              </a:r>
              <a:endParaRPr lang="zh-CN" altLang="en-US" sz="1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52400" y="3349823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file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4648200" y="1525489"/>
              <a:ext cx="2895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H="1">
              <a:off x="4648200" y="2497583"/>
              <a:ext cx="2895600" cy="170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/>
          </p:nvSpPr>
          <p:spPr>
            <a:xfrm>
              <a:off x="3048000" y="5514201"/>
              <a:ext cx="936872" cy="276999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prstClr val="black"/>
                  </a:solidFill>
                </a:rPr>
                <a:t>blk_2</a:t>
              </a:r>
              <a:endParaRPr lang="zh-CN" altLang="en-US" sz="1200" dirty="0">
                <a:solidFill>
                  <a:prstClr val="black"/>
                </a:solidFill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3048000" y="5029200"/>
              <a:ext cx="936872" cy="276999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prstClr val="black"/>
                  </a:solidFill>
                </a:rPr>
                <a:t>blk_1</a:t>
              </a:r>
              <a:endParaRPr lang="zh-CN" altLang="en-US" sz="1200" dirty="0">
                <a:solidFill>
                  <a:prstClr val="black"/>
                </a:solidFill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9448800" y="5029200"/>
              <a:ext cx="936872" cy="276999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prstClr val="black"/>
                  </a:solidFill>
                </a:rPr>
                <a:t>blk_1</a:t>
              </a:r>
              <a:endParaRPr lang="zh-CN" altLang="en-US" sz="1200" dirty="0">
                <a:solidFill>
                  <a:prstClr val="black"/>
                </a:solidFill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6225928" y="5029200"/>
              <a:ext cx="936872" cy="276999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prstClr val="black"/>
                  </a:solidFill>
                </a:rPr>
                <a:t>blk_1</a:t>
              </a:r>
              <a:endParaRPr lang="zh-CN" altLang="en-US" sz="1200" dirty="0">
                <a:solidFill>
                  <a:prstClr val="black"/>
                </a:solidFill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9448800" y="5562600"/>
              <a:ext cx="936872" cy="276999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prstClr val="black"/>
                  </a:solidFill>
                </a:rPr>
                <a:t>blk_2</a:t>
              </a:r>
              <a:endParaRPr lang="zh-CN" altLang="en-US" sz="1200" dirty="0">
                <a:solidFill>
                  <a:prstClr val="black"/>
                </a:solidFill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6225928" y="5514201"/>
              <a:ext cx="936872" cy="276999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prstClr val="black"/>
                  </a:solidFill>
                </a:rPr>
                <a:t>blk_2</a:t>
              </a:r>
              <a:endParaRPr lang="zh-CN" altLang="en-US" sz="1200" dirty="0">
                <a:solidFill>
                  <a:prstClr val="black"/>
                </a:solidFill>
              </a:endParaRPr>
            </a:p>
          </p:txBody>
        </p:sp>
        <p:cxnSp>
          <p:nvCxnSpPr>
            <p:cNvPr id="30" name="肘形连接符 29"/>
            <p:cNvCxnSpPr>
              <a:endCxn id="9" idx="2"/>
            </p:cNvCxnSpPr>
            <p:nvPr/>
          </p:nvCxnSpPr>
          <p:spPr>
            <a:xfrm rot="16200000" flipH="1">
              <a:off x="4226534" y="4027503"/>
              <a:ext cx="2697427" cy="2203839"/>
            </a:xfrm>
            <a:prstGeom prst="bentConnector3">
              <a:avLst>
                <a:gd name="adj1" fmla="val 108475"/>
              </a:avLst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肘形连接符 31"/>
            <p:cNvCxnSpPr>
              <a:stCxn id="9" idx="0"/>
            </p:cNvCxnSpPr>
            <p:nvPr/>
          </p:nvCxnSpPr>
          <p:spPr>
            <a:xfrm rot="16200000" flipV="1">
              <a:off x="4989815" y="2657184"/>
              <a:ext cx="1345738" cy="2028967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774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kumimoji="0" lang="en-US" altLang="zh-CN" sz="2800" b="0" i="0" u="none" strike="noStrike" kern="1200" cap="none" spc="0" normalizeH="0" baseline="0" noProof="1" smtClean="0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HDFS</a:t>
            </a:r>
            <a:r>
              <a:rPr lang="zh-CN" altLang="en-US" noProof="1" smtClean="0"/>
              <a:t>文件读取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387" name="TextBox 20"/>
          <p:cNvSpPr txBox="1"/>
          <p:nvPr/>
        </p:nvSpPr>
        <p:spPr>
          <a:xfrm>
            <a:off x="762001" y="1656959"/>
            <a:ext cx="10668000" cy="276998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DistributedFileSystem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请求下载文件，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NameNode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元数据，找到文件块所在的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DataNode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挑选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一台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DataNode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（就近原则，然后随机）服务器，请求读取数据。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DataNode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开始传输数据给客户端（从磁盘里面读取数据输入流，以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Packet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单位来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做校验）。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Packet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为单位接收，先在本地缓存，然后写入目标文件。</a:t>
            </a:r>
            <a:endParaRPr lang="en-US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HDFS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19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7841" y="2349061"/>
            <a:ext cx="160808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EF5604"/>
                </a:solidFill>
                <a:latin typeface="Impact" panose="020B0806030902050204" pitchFamily="34" charset="0"/>
              </a:rPr>
              <a:t>3</a:t>
            </a:r>
            <a:endParaRPr lang="zh-CN" altLang="en-US" sz="5400" dirty="0">
              <a:solidFill>
                <a:srgbClr val="EF5604"/>
              </a:solidFill>
              <a:latin typeface="Impact" panose="020B080603090205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09215" y="2487930"/>
            <a:ext cx="135318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YARN</a:t>
            </a:r>
            <a:endParaRPr lang="zh-CN" altLang="en-US" sz="32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lang="zh-CN" altLang="en-US" noProof="1"/>
              <a:t>概述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387" name="TextBox 20"/>
          <p:cNvSpPr txBox="1"/>
          <p:nvPr/>
        </p:nvSpPr>
        <p:spPr>
          <a:xfrm>
            <a:off x="762001" y="2321004"/>
            <a:ext cx="10668000" cy="1107996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管理集群资源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给任务合理分配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HDFS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50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lang="zh-CN" altLang="en-US" noProof="1"/>
              <a:t>架构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387" name="TextBox 20"/>
          <p:cNvSpPr txBox="1"/>
          <p:nvPr/>
        </p:nvSpPr>
        <p:spPr>
          <a:xfrm>
            <a:off x="587375" y="990600"/>
            <a:ext cx="10690225" cy="55399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YARN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主要由 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ResourceManager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NodeManager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ApplicationMaster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等组件构成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HDFS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544598"/>
            <a:ext cx="84486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914400" y="1324180"/>
            <a:ext cx="10210800" cy="4747328"/>
            <a:chOff x="914400" y="1324180"/>
            <a:chExt cx="10210800" cy="4747328"/>
          </a:xfrm>
        </p:grpSpPr>
        <p:sp>
          <p:nvSpPr>
            <p:cNvPr id="10" name="圆角矩形 9"/>
            <p:cNvSpPr/>
            <p:nvPr/>
          </p:nvSpPr>
          <p:spPr>
            <a:xfrm>
              <a:off x="1905000" y="4038600"/>
              <a:ext cx="4114800" cy="203290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200000"/>
                </a:lnSpc>
              </a:pPr>
              <a:r>
                <a:rPr lang="en-US" altLang="zh-CN" sz="1400" dirty="0" err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ApplicationMaster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AM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）作用如下：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charset="0"/>
                <a:buChar char="p"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为应用程序申请资源并分配给内部的任务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charset="0"/>
                <a:buChar char="p"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任务的监控与容错</a:t>
              </a:r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914400" y="1324180"/>
              <a:ext cx="4060825" cy="19988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400" dirty="0" err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ResourceManager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RM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）主要作用如下：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p"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处理客户端请求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p"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监控</a:t>
              </a:r>
              <a:r>
                <a:rPr lang="en-US" altLang="zh-CN" sz="1400" dirty="0" err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NodeManager</a:t>
              </a:r>
              <a:endPara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p"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启动或监控</a:t>
              </a:r>
              <a:r>
                <a:rPr lang="en-US" altLang="zh-CN" sz="1400" dirty="0" err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ApplicationMaster</a:t>
              </a:r>
              <a:endPara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charset="0"/>
                <a:buChar char="p"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资源的分配与调度</a:t>
              </a:r>
              <a:endPara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6019800" y="1324180"/>
              <a:ext cx="4038600" cy="199886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200000"/>
                </a:lnSpc>
              </a:pPr>
              <a:r>
                <a:rPr lang="en-US" altLang="zh-CN" sz="1400" dirty="0" err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NodeManager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NM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）主要作用如下：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charset="0"/>
                <a:buChar char="p"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管理单个节点上的资源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charset="0"/>
                <a:buChar char="p"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处理来自</a:t>
              </a:r>
              <a:r>
                <a:rPr lang="en-US" altLang="zh-CN" sz="1400" dirty="0" err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ResourceManager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的命令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charset="0"/>
                <a:buChar char="p"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处理来自</a:t>
              </a:r>
              <a:r>
                <a:rPr lang="en-US" altLang="zh-CN" sz="1400" dirty="0" err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ApplicationMaster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的命令</a:t>
              </a:r>
              <a:endPara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044531" y="4038599"/>
              <a:ext cx="4080669" cy="203290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200000"/>
                </a:lnSpc>
              </a:pP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主要作用如下：</a:t>
              </a:r>
              <a:endPara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charset="0"/>
                <a:buChar char="p"/>
              </a:pP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 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YARN 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中的资源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抽象，它封装了某个节点上的多维度资源，如内存、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、磁盘、网络等。</a:t>
              </a:r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lang="zh-CN" altLang="en-US" noProof="1" smtClean="0"/>
              <a:t>主要组件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AutoShape 2" descr="HDFS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63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09215" y="2487930"/>
            <a:ext cx="10483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初识</a:t>
            </a:r>
            <a:endParaRPr lang="zh-CN" altLang="en-US" sz="32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87366" y="2349061"/>
            <a:ext cx="1608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EF5604"/>
                </a:solidFill>
                <a:latin typeface="Impact" panose="020B0806030902050204" pitchFamily="34" charset="0"/>
              </a:rPr>
              <a:t>1</a:t>
            </a:r>
            <a:endParaRPr lang="zh-CN" altLang="en-US" sz="5400" dirty="0">
              <a:solidFill>
                <a:srgbClr val="EF5604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fontAlgn="base"/>
            <a:r>
              <a:rPr lang="zh-CN" altLang="en-US" noProof="1" smtClean="0"/>
              <a:t>调度策略</a:t>
            </a:r>
            <a:r>
              <a:rPr lang="en-US" altLang="zh-CN" noProof="1" smtClean="0"/>
              <a:t>-</a:t>
            </a:r>
            <a:r>
              <a:rPr lang="zh-CN" altLang="en-US" noProof="1" smtClean="0"/>
              <a:t>顺序调度（</a:t>
            </a:r>
            <a:r>
              <a:rPr lang="en-US" altLang="zh-CN" noProof="1"/>
              <a:t> FIFO </a:t>
            </a:r>
            <a:r>
              <a:rPr lang="zh-CN" altLang="en-US" noProof="1" smtClean="0"/>
              <a:t>）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387" name="TextBox 20"/>
          <p:cNvSpPr txBox="1"/>
          <p:nvPr/>
        </p:nvSpPr>
        <p:spPr>
          <a:xfrm>
            <a:off x="762001" y="1219200"/>
            <a:ext cx="10668000" cy="166199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单个队列，按照时间顺序，先来先服务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优点：简单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缺点：不支持多队列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HDFS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429001" y="2590800"/>
            <a:ext cx="8000999" cy="3810001"/>
            <a:chOff x="3347425" y="3124200"/>
            <a:chExt cx="7701575" cy="3276600"/>
          </a:xfrm>
        </p:grpSpPr>
        <p:sp>
          <p:nvSpPr>
            <p:cNvPr id="6" name="矩形 5"/>
            <p:cNvSpPr/>
            <p:nvPr/>
          </p:nvSpPr>
          <p:spPr>
            <a:xfrm>
              <a:off x="6316050" y="3124200"/>
              <a:ext cx="47244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322579" y="3147893"/>
              <a:ext cx="609600" cy="381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job1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962491" y="3156181"/>
              <a:ext cx="609600" cy="381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job2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602900" y="3156181"/>
              <a:ext cx="609600" cy="381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job3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242659" y="3156181"/>
              <a:ext cx="609600" cy="381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job4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882418" y="3156181"/>
              <a:ext cx="609600" cy="381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job5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126050" y="3197423"/>
              <a:ext cx="838200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queue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7459050" y="4495800"/>
              <a:ext cx="3589950" cy="1905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7696200" y="4648200"/>
              <a:ext cx="1219200" cy="304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MapTask0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696200" y="5105400"/>
              <a:ext cx="1219200" cy="304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MapTask1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696200" y="5562600"/>
              <a:ext cx="1219200" cy="304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MapTask2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696200" y="6019800"/>
              <a:ext cx="1219200" cy="304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MapTask3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9525000" y="5244152"/>
              <a:ext cx="1371600" cy="31844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ReduceTask0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258650" y="4038600"/>
              <a:ext cx="533400" cy="609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20" name="直接箭头连接符 19"/>
            <p:cNvCxnSpPr>
              <a:stCxn id="14" idx="3"/>
              <a:endCxn id="6" idx="1"/>
            </p:cNvCxnSpPr>
            <p:nvPr/>
          </p:nvCxnSpPr>
          <p:spPr>
            <a:xfrm flipV="1">
              <a:off x="4792050" y="3352800"/>
              <a:ext cx="1524000" cy="9906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endCxn id="3" idx="0"/>
            </p:cNvCxnSpPr>
            <p:nvPr/>
          </p:nvCxnSpPr>
          <p:spPr>
            <a:xfrm>
              <a:off x="6697050" y="3581400"/>
              <a:ext cx="2556975" cy="9144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13" idx="1"/>
              <a:endCxn id="14" idx="3"/>
            </p:cNvCxnSpPr>
            <p:nvPr/>
          </p:nvCxnSpPr>
          <p:spPr>
            <a:xfrm flipH="1" flipV="1">
              <a:off x="4792050" y="4343400"/>
              <a:ext cx="290415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3347425" y="3537181"/>
              <a:ext cx="2066633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有新的服务器节点资源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002905" y="4676001"/>
              <a:ext cx="2075147" cy="264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分配一个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Task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给该节点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677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fontAlgn="base"/>
            <a:r>
              <a:rPr lang="zh-CN" altLang="en-US" noProof="1" smtClean="0"/>
              <a:t>调度策略</a:t>
            </a:r>
            <a:r>
              <a:rPr lang="en-US" altLang="zh-CN" noProof="1" smtClean="0"/>
              <a:t>-</a:t>
            </a:r>
            <a:r>
              <a:rPr lang="zh-CN" altLang="en-US" noProof="1"/>
              <a:t>容量</a:t>
            </a:r>
            <a:r>
              <a:rPr lang="zh-CN" altLang="en-US" noProof="1" smtClean="0"/>
              <a:t>调度（</a:t>
            </a:r>
            <a:r>
              <a:rPr lang="en-US" altLang="zh-CN" noProof="1"/>
              <a:t>Capacity Scheduler</a:t>
            </a:r>
            <a:r>
              <a:rPr lang="zh-CN" altLang="en-US" noProof="1"/>
              <a:t>）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387" name="TextBox 20"/>
          <p:cNvSpPr txBox="1"/>
          <p:nvPr/>
        </p:nvSpPr>
        <p:spPr>
          <a:xfrm>
            <a:off x="762001" y="990600"/>
            <a:ext cx="10668000" cy="33239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队列：每个队列可配置一定的资源量，每个队列采用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调度策略。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容量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保证：管理员可为每个队列设置资源最低保证和资源使用上限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灵活性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：如果一个队列中的资源有剩余，可以暂时共享给那些需要资源的队列，而一旦该队列有新的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提交，则其他队列借调的资源会归还给该队列。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租户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：支持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多用户共享集群和多应用程序同时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运行；为了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防止同一个用户的作业独占队列中的资源，该调度器会对同一用户提交的作业所占资源量进行限定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HDFS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200400" y="4314587"/>
            <a:ext cx="7924800" cy="2391013"/>
            <a:chOff x="3200400" y="4314587"/>
            <a:chExt cx="7924800" cy="2391013"/>
          </a:xfrm>
        </p:grpSpPr>
        <p:sp>
          <p:nvSpPr>
            <p:cNvPr id="6" name="圆角矩形 5"/>
            <p:cNvSpPr/>
            <p:nvPr/>
          </p:nvSpPr>
          <p:spPr>
            <a:xfrm>
              <a:off x="3200400" y="4314587"/>
              <a:ext cx="7924800" cy="239101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422176" y="4495800"/>
              <a:ext cx="3893024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20%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29000" y="4533900"/>
              <a:ext cx="609600" cy="381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job11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068617" y="4527781"/>
              <a:ext cx="609600" cy="381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job12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709026" y="4527781"/>
              <a:ext cx="609600" cy="381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job13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348785" y="4527781"/>
              <a:ext cx="609600" cy="381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job14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429000" y="5334000"/>
              <a:ext cx="59436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435824" y="5372100"/>
              <a:ext cx="609600" cy="381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job21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075441" y="5365981"/>
              <a:ext cx="609600" cy="381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job22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715850" y="5365981"/>
              <a:ext cx="609600" cy="381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job23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355609" y="5365981"/>
              <a:ext cx="609600" cy="381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job24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429000" y="6172200"/>
              <a:ext cx="47244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 dirty="0" smtClean="0">
                  <a:solidFill>
                    <a:schemeClr val="bg1"/>
                  </a:solidFill>
                </a:rPr>
                <a:t>30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435824" y="6210300"/>
              <a:ext cx="609600" cy="381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job31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075441" y="6204181"/>
              <a:ext cx="609600" cy="381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job32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715850" y="6204181"/>
              <a:ext cx="609600" cy="381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job33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355609" y="6204181"/>
              <a:ext cx="609600" cy="381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job34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995368" y="5365981"/>
              <a:ext cx="609600" cy="381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job25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995368" y="6204181"/>
              <a:ext cx="609600" cy="381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job35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134600" y="4572000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queue1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134600" y="5407223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queue2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134600" y="6245423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queue3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1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fontAlgn="base"/>
            <a:r>
              <a:rPr lang="zh-CN" altLang="en-US" noProof="1" smtClean="0"/>
              <a:t>调度策略</a:t>
            </a:r>
            <a:r>
              <a:rPr lang="en-US" altLang="zh-CN" noProof="1" smtClean="0"/>
              <a:t>-</a:t>
            </a:r>
            <a:r>
              <a:rPr lang="zh-CN" altLang="en-US" noProof="1" smtClean="0"/>
              <a:t>公平调度（ </a:t>
            </a:r>
            <a:r>
              <a:rPr lang="en-US" altLang="zh-CN" noProof="1"/>
              <a:t>Fair Scheduler</a:t>
            </a:r>
            <a:r>
              <a:rPr lang="zh-CN" altLang="en-US" noProof="1"/>
              <a:t>）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387" name="TextBox 20"/>
          <p:cNvSpPr txBox="1"/>
          <p:nvPr/>
        </p:nvSpPr>
        <p:spPr>
          <a:xfrm>
            <a:off x="762001" y="914400"/>
            <a:ext cx="10668000" cy="33239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队列：支持多队列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多作业。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容量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保证：管理员可为每个队列设置资源最低保证和资源使用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上线。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灵活性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：如果一个队列中的资源有剩余，可以暂时共享给那些需要资源的队列，而一旦该队列有新的应用程序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，则其他队列借调的资源会归还给该队列。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租户：支持多用户共享集群和多应用程序同时运行；为了防止同一个用户的作业独占队列中的资源，该调度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器会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对同一用户提交的作业所占资源量进行限定。</a:t>
            </a:r>
          </a:p>
        </p:txBody>
      </p:sp>
      <p:sp>
        <p:nvSpPr>
          <p:cNvPr id="2" name="AutoShape 2" descr="HDFS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48000" y="4314587"/>
            <a:ext cx="8610600" cy="2391013"/>
            <a:chOff x="3200400" y="4314587"/>
            <a:chExt cx="8610600" cy="2391013"/>
          </a:xfrm>
        </p:grpSpPr>
        <p:sp>
          <p:nvSpPr>
            <p:cNvPr id="6" name="圆角矩形 5"/>
            <p:cNvSpPr/>
            <p:nvPr/>
          </p:nvSpPr>
          <p:spPr>
            <a:xfrm>
              <a:off x="3200400" y="4314587"/>
              <a:ext cx="8610600" cy="2391013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422176" y="4495800"/>
              <a:ext cx="3512024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20%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429000" y="4533900"/>
              <a:ext cx="609600" cy="381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job11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068617" y="4527781"/>
              <a:ext cx="609600" cy="381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job12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709026" y="4527781"/>
              <a:ext cx="609600" cy="381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job13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348785" y="4527781"/>
              <a:ext cx="609600" cy="381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job14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429000" y="5334000"/>
              <a:ext cx="48768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435824" y="5372100"/>
              <a:ext cx="609600" cy="381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job21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075441" y="5365981"/>
              <a:ext cx="609600" cy="381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job22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715850" y="5365981"/>
              <a:ext cx="609600" cy="381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job23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355609" y="5365981"/>
              <a:ext cx="609600" cy="381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job24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3429000" y="6172200"/>
              <a:ext cx="4419600" cy="457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CN" sz="1400" dirty="0" smtClean="0">
                  <a:solidFill>
                    <a:schemeClr val="bg1"/>
                  </a:solidFill>
                </a:rPr>
                <a:t>30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435824" y="6210300"/>
              <a:ext cx="609600" cy="381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job31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075441" y="6204181"/>
              <a:ext cx="609600" cy="381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job32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715850" y="6204181"/>
              <a:ext cx="609600" cy="381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job33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355609" y="6204181"/>
              <a:ext cx="609600" cy="381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job34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995368" y="5365981"/>
              <a:ext cx="609600" cy="381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job25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995368" y="6204181"/>
              <a:ext cx="609600" cy="3810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job35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610599" y="4495800"/>
              <a:ext cx="2895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task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，每个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5%           queue1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610599" y="5356204"/>
              <a:ext cx="2895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task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，每个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10%        queue2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610600" y="6093023"/>
              <a:ext cx="28956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task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，每个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6%           queue3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3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fontAlgn="base"/>
            <a:r>
              <a:rPr lang="en-US" altLang="zh-CN" noProof="1"/>
              <a:t>YARN</a:t>
            </a:r>
            <a:r>
              <a:rPr lang="zh-CN" altLang="en-US" noProof="1"/>
              <a:t>任务提交流程</a:t>
            </a:r>
          </a:p>
        </p:txBody>
      </p:sp>
      <p:sp>
        <p:nvSpPr>
          <p:cNvPr id="16387" name="TextBox 20"/>
          <p:cNvSpPr txBox="1"/>
          <p:nvPr/>
        </p:nvSpPr>
        <p:spPr>
          <a:xfrm>
            <a:off x="685800" y="1066800"/>
            <a:ext cx="10969626" cy="498598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YARN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提交一个应用程序，并指定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ApploicationMaster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ResourceManager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为这个应用程序分配一个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，并与对应的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NodeManager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通讯，在这个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中启动</a:t>
            </a: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ApplicationMaster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ApplicationMaster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ResourceManager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注册，然后拆分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任务，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为各个拆分的任务申请资源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，监控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这些任务的运行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直至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ApplicationMaster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采用轮询的方式向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申请资源，资源以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形式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申请到资源后，与对应的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NodeManager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通讯，以启动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启动后，各个任务会向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报告自己的状态和进度，以便任务失败时，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可以重新申请资源重启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任务。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完成后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,AM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注销并关闭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自己。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AutoShape 2" descr="HDFS Architectu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25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7841" y="2349061"/>
            <a:ext cx="160808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EF5604"/>
                </a:solidFill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4" name="矩形 3"/>
          <p:cNvSpPr/>
          <p:nvPr/>
        </p:nvSpPr>
        <p:spPr>
          <a:xfrm>
            <a:off x="2609215" y="2487930"/>
            <a:ext cx="264858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b="1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MapReduce</a:t>
            </a:r>
            <a:endParaRPr lang="en-US" altLang="zh-CN" sz="3200" b="1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fontAlgn="base"/>
            <a:r>
              <a:rPr lang="en-US" altLang="zh-CN" noProof="1" smtClean="0"/>
              <a:t>MapReduce</a:t>
            </a:r>
            <a:r>
              <a:rPr lang="zh-CN" altLang="en-US" noProof="1"/>
              <a:t>定义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387" name="TextBox 20"/>
          <p:cNvSpPr txBox="1"/>
          <p:nvPr/>
        </p:nvSpPr>
        <p:spPr>
          <a:xfrm>
            <a:off x="762001" y="1905000"/>
            <a:ext cx="10439400" cy="27699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MapReduce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是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一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个分布式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运算程序 的编程框架，是用户开发“基于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Hadoop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的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数据分析应用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”的核心框架。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MapReduce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核心功能是将 用户编写的业务逻辑代码 和 自带默认组件 整合成一个完整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的分布式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运算程序 ，并发运行在一个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Hadoop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集群上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。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幼圆" panose="02010509060101010101" pitchFamily="49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endParaRPr lang="en-US" altLang="zh-CN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lang="zh-CN" altLang="en-US" noProof="1" smtClean="0"/>
              <a:t>核心编程思想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387" name="TextBox 20"/>
          <p:cNvSpPr txBox="1"/>
          <p:nvPr/>
        </p:nvSpPr>
        <p:spPr>
          <a:xfrm>
            <a:off x="685800" y="1552813"/>
            <a:ext cx="10927080" cy="332398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分布式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的运算程序往往需要分成至少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2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个阶段。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第一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个阶段的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MapTask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并发实例，完全并行运行，互不相干。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第二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个阶段的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ReduceTask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并发实例互不相干，但是他们的数据依赖于上一个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阶段的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所有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MapTask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并发实例的输出。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MapReduce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编程模型只能包含一个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Map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阶段和一个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Reduce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阶段，如果用户的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业务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逻辑非常复杂，那就只能多个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MapReduce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程序，串行运行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。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767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fontAlgn="base"/>
            <a:r>
              <a:rPr lang="en-US" altLang="zh-CN" noProof="1" smtClean="0"/>
              <a:t>MapReduce </a:t>
            </a:r>
            <a:r>
              <a:rPr lang="zh-CN" altLang="en-US" noProof="1"/>
              <a:t>编程</a:t>
            </a:r>
            <a:r>
              <a:rPr lang="zh-CN" altLang="en-US" noProof="1" smtClean="0"/>
              <a:t>规范</a:t>
            </a:r>
            <a:r>
              <a:rPr lang="en-US" altLang="zh-CN" noProof="1" smtClean="0"/>
              <a:t>-Mapper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387" name="TextBox 20"/>
          <p:cNvSpPr txBox="1"/>
          <p:nvPr/>
        </p:nvSpPr>
        <p:spPr>
          <a:xfrm>
            <a:off x="762000" y="1905000"/>
            <a:ext cx="9442592" cy="276998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用户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自定义的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Mapper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要继承自己的父类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Mapper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的输入数据是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KV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对的形式（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KV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的类型可自定义）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Mapper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中的业务逻辑写在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map()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方法中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Mapper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的输出数据是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KV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对的形式（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KV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的类型可自定义）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map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()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方法（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MapTask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进程）对每一个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&lt;K,V&gt;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调用一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次</a:t>
            </a: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642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fontAlgn="base"/>
            <a:r>
              <a:rPr lang="en-US" altLang="zh-CN" noProof="1" smtClean="0"/>
              <a:t>MapReduce </a:t>
            </a:r>
            <a:r>
              <a:rPr lang="zh-CN" altLang="en-US" noProof="1"/>
              <a:t>编程</a:t>
            </a:r>
            <a:r>
              <a:rPr lang="zh-CN" altLang="en-US" noProof="1" smtClean="0"/>
              <a:t>规范</a:t>
            </a:r>
            <a:r>
              <a:rPr lang="en-US" altLang="zh-CN" noProof="1" smtClean="0"/>
              <a:t>-</a:t>
            </a:r>
            <a:r>
              <a:rPr lang="en-US" altLang="zh-CN" dirty="0" smtClean="0"/>
              <a:t>Reducer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387" name="TextBox 20"/>
          <p:cNvSpPr txBox="1"/>
          <p:nvPr/>
        </p:nvSpPr>
        <p:spPr>
          <a:xfrm>
            <a:off x="838200" y="2051209"/>
            <a:ext cx="9630249" cy="22159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用户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自定义的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Reducer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要继承自己的父类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Reducer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的输入数据类型对应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Mapper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的输出数据类型，也是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KV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Reducer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的业务逻辑写在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reduce()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方法中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ReduceTask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进程对每一组相同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k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的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&lt;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k,v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&gt;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组调用一次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reduce()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方法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90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fontAlgn="base"/>
            <a:r>
              <a:rPr lang="en-US" altLang="zh-CN" noProof="1" smtClean="0"/>
              <a:t>MapReduce </a:t>
            </a:r>
            <a:r>
              <a:rPr lang="zh-CN" altLang="en-US" noProof="1"/>
              <a:t>编程</a:t>
            </a:r>
            <a:r>
              <a:rPr lang="zh-CN" altLang="en-US" noProof="1" smtClean="0"/>
              <a:t>规范</a:t>
            </a:r>
            <a:r>
              <a:rPr lang="en-US" altLang="zh-CN" noProof="1"/>
              <a:t>-Driver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387" name="TextBox 20"/>
          <p:cNvSpPr txBox="1"/>
          <p:nvPr/>
        </p:nvSpPr>
        <p:spPr>
          <a:xfrm>
            <a:off x="762001" y="1975009"/>
            <a:ext cx="10515600" cy="22159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相当于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YARN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集群的客户端，用于提交我们整个程序到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YARN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集群，提交的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是封装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了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MapReduce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程序相关运行参数的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job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幼圆" panose="02010509060101010101" pitchFamily="49" charset="-122"/>
              </a:rPr>
              <a:t>对象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sym typeface="幼圆" panose="02010509060101010101" pitchFamily="49" charset="-122"/>
            </a:endParaRPr>
          </a:p>
          <a:p>
            <a:pPr>
              <a:lnSpc>
                <a:spcPct val="200000"/>
              </a:lnSpc>
            </a:pPr>
            <a:endParaRPr lang="en-US" altLang="zh-CN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幼圆" panose="02010509060101010101" pitchFamily="49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endParaRPr lang="en-US" altLang="zh-CN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250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kumimoji="0" lang="zh-CN" altLang="en-US" sz="2800" b="0" i="0" u="none" strike="noStrike" kern="1200" cap="none" spc="0" normalizeH="0" baseline="0" noProof="1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大数据概念</a:t>
            </a:r>
          </a:p>
        </p:txBody>
      </p:sp>
      <p:sp>
        <p:nvSpPr>
          <p:cNvPr id="11268" name="MH_Text_1"/>
          <p:cNvSpPr txBox="1"/>
          <p:nvPr/>
        </p:nvSpPr>
        <p:spPr>
          <a:xfrm flipH="1">
            <a:off x="609599" y="1054100"/>
            <a:ext cx="11049001" cy="40322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 anchorCtr="0"/>
          <a:lstStyle/>
          <a:p>
            <a:pPr defTabSz="914400">
              <a:lnSpc>
                <a:spcPct val="200000"/>
              </a:lnSpc>
              <a:buFontTx/>
            </a:pPr>
            <a:r>
              <a:rPr 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大数据(Big Data</a:t>
            </a:r>
            <a:r>
              <a:rPr 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指</a:t>
            </a:r>
            <a:r>
              <a:rPr 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无法在一定时间范围内用常规软件工具进行捕捉、管理</a:t>
            </a:r>
            <a:r>
              <a:rPr 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和处理</a:t>
            </a:r>
            <a:r>
              <a:rPr 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的数据</a:t>
            </a:r>
            <a:r>
              <a:rPr 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集合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914400">
              <a:lnSpc>
                <a:spcPct val="200000"/>
              </a:lnSpc>
              <a:buFontTx/>
            </a:pPr>
            <a:r>
              <a:rPr 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需要新处理模式才能具有更强的决策力、洞察发现力和流程</a:t>
            </a:r>
            <a:r>
              <a:rPr 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优化能力</a:t>
            </a:r>
            <a:r>
              <a:rPr 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的海量、高增长率和多样化的信息</a:t>
            </a:r>
            <a:r>
              <a:rPr 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资产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914400">
              <a:lnSpc>
                <a:spcPct val="200000"/>
              </a:lnSpc>
              <a:buFontTx/>
            </a:pPr>
            <a:r>
              <a:rPr 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大</a:t>
            </a:r>
            <a:r>
              <a:rPr 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数据主要</a:t>
            </a:r>
            <a:r>
              <a:rPr 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解决海量</a:t>
            </a:r>
            <a:r>
              <a:rPr 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数据的采集、存储和分析计算</a:t>
            </a:r>
            <a:r>
              <a:rPr lang="zh-CN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endParaRPr 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lang="zh-CN" altLang="en-US" noProof="1" smtClean="0"/>
              <a:t>代码样例</a:t>
            </a:r>
            <a:r>
              <a:rPr lang="en-US" altLang="zh-CN" noProof="1" smtClean="0"/>
              <a:t>-</a:t>
            </a:r>
            <a:r>
              <a:rPr lang="zh-CN" altLang="en-US" noProof="1" smtClean="0"/>
              <a:t>依赖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219200"/>
            <a:ext cx="8915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4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lang="zh-CN" altLang="en-US" noProof="1" smtClean="0"/>
              <a:t>代码样例</a:t>
            </a:r>
            <a:r>
              <a:rPr lang="en-US" altLang="zh-CN" noProof="1" smtClean="0"/>
              <a:t>-Mapper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976312"/>
            <a:ext cx="9677400" cy="54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6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lang="zh-CN" altLang="en-US" noProof="1" smtClean="0"/>
              <a:t>代码样例</a:t>
            </a:r>
            <a:r>
              <a:rPr lang="en-US" altLang="zh-CN" noProof="1" smtClean="0"/>
              <a:t>-Reducer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066800"/>
            <a:ext cx="96774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lang="zh-CN" altLang="en-US" noProof="1" smtClean="0"/>
              <a:t>代码样例</a:t>
            </a:r>
            <a:r>
              <a:rPr lang="en-US" altLang="zh-CN" noProof="1" smtClean="0"/>
              <a:t>-Driver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914400"/>
            <a:ext cx="96774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9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7841" y="2349061"/>
            <a:ext cx="160808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EF5604"/>
                </a:solidFill>
                <a:latin typeface="Impact" panose="020B0806030902050204" pitchFamily="34" charset="0"/>
              </a:rPr>
              <a:t>5</a:t>
            </a:r>
            <a:endParaRPr lang="en-US" altLang="zh-CN" sz="5400" dirty="0">
              <a:solidFill>
                <a:srgbClr val="EF5604"/>
              </a:solidFill>
              <a:latin typeface="Impact" panose="020B080603090205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09215" y="2487930"/>
            <a:ext cx="10483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实践</a:t>
            </a:r>
            <a:endParaRPr lang="en-US" altLang="zh-CN" sz="3200" b="1" dirty="0" smtClea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934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kumimoji="0" lang="en-US" altLang="zh-CN" sz="2800" b="0" i="0" u="none" strike="noStrike" kern="1200" cap="none" spc="0" normalizeH="0" baseline="0" noProof="1" smtClean="0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Hadoop</a:t>
            </a:r>
            <a:r>
              <a:rPr lang="zh-CN" altLang="en-US" noProof="1"/>
              <a:t>安装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290" name="文本框 1"/>
          <p:cNvSpPr txBox="1"/>
          <p:nvPr/>
        </p:nvSpPr>
        <p:spPr>
          <a:xfrm>
            <a:off x="685800" y="1752600"/>
            <a:ext cx="10786745" cy="397031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Apache </a:t>
            </a: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Hadoop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安装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、单机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、伪分布式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、分布式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CDH安装</a:t>
            </a:r>
            <a:endParaRPr lang="zh-CN" altLang="en-US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HDP安装</a:t>
            </a:r>
            <a:endParaRPr lang="zh-CN" altLang="en-US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endParaRPr lang="zh-CN" altLang="en-US" dirty="0">
              <a:solidFill>
                <a:prstClr val="black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107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kumimoji="0" lang="zh-CN" altLang="en-US" sz="2800" b="0" i="0" u="none" strike="noStrike" kern="1200" cap="none" spc="0" normalizeH="0" baseline="0" noProof="1" smtClean="0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生产样例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931984"/>
            <a:ext cx="5410200" cy="24970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26" y="3352800"/>
            <a:ext cx="4962574" cy="3151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28" y="3352800"/>
            <a:ext cx="4972744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2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fontAlgn="base"/>
            <a:r>
              <a:rPr lang="zh-CN" altLang="en-US" noProof="1"/>
              <a:t>学习顺序与学习</a:t>
            </a:r>
            <a:r>
              <a:rPr lang="zh-CN" altLang="en-US" noProof="1" smtClean="0"/>
              <a:t>资源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290" name="文本框 1"/>
          <p:cNvSpPr txBox="1"/>
          <p:nvPr/>
        </p:nvSpPr>
        <p:spPr>
          <a:xfrm>
            <a:off x="609600" y="1785878"/>
            <a:ext cx="10772775" cy="34163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学习顺序：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Hadoop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Hive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、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Hbase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、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Spark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、</a:t>
            </a: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Flink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学习资源：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1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、官网文档、样例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2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、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社区贡献者博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客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3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、</a:t>
            </a:r>
            <a:r>
              <a:rPr lang="en-US" altLang="zh-CN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github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4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、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其他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17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lang="zh-CN" altLang="en-US" noProof="1" smtClean="0"/>
              <a:t>学习方向</a:t>
            </a:r>
            <a:endParaRPr kumimoji="0" lang="zh-CN" altLang="en-US" sz="2800" b="0" i="0" u="none" strike="noStrike" kern="1200" cap="none" spc="0" normalizeH="0" baseline="0" noProof="1">
              <a:solidFill>
                <a:srgbClr val="01429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290" name="文本框 1"/>
          <p:cNvSpPr txBox="1"/>
          <p:nvPr/>
        </p:nvSpPr>
        <p:spPr>
          <a:xfrm>
            <a:off x="609600" y="1785878"/>
            <a:ext cx="10772775" cy="286232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数据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平台：等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框架平台搭建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\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平台运维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\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系统调优等</a:t>
            </a:r>
            <a:endParaRPr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数据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仓库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：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数据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ETL\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数据分析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\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数据仓库建模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实时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计算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：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实时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指标分析计算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数据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挖掘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：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算法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\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推荐系统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\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用户画像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BI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：报表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开发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\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结合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3D\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数字孪生等行业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rPr>
              <a:t>应用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545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8276" y="1319783"/>
            <a:ext cx="205739" cy="205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49779" y="297179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68067" y="315468"/>
            <a:ext cx="262128" cy="2621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75432" y="1319783"/>
            <a:ext cx="202692" cy="202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24683" y="670559"/>
            <a:ext cx="204216" cy="2042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6132" y="527304"/>
            <a:ext cx="205740" cy="2042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8896" y="2761488"/>
            <a:ext cx="205739" cy="2057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3568" y="544068"/>
            <a:ext cx="603504" cy="6035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8620" y="579119"/>
            <a:ext cx="521208" cy="521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86839" y="3671315"/>
            <a:ext cx="2098548" cy="6553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80781" y="4434217"/>
            <a:ext cx="1855470" cy="783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谢谢</a:t>
            </a:r>
            <a:r>
              <a:rPr sz="4800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！</a:t>
            </a:r>
            <a:endParaRPr sz="4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kumimoji="0" lang="zh-CN" altLang="en-US" sz="2800" b="0" i="0" u="none" strike="noStrike" kern="1200" cap="none" spc="0" normalizeH="0" baseline="0" noProof="1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大数据特点</a:t>
            </a:r>
          </a:p>
        </p:txBody>
      </p:sp>
      <p:sp>
        <p:nvSpPr>
          <p:cNvPr id="12290" name="文本框 1"/>
          <p:cNvSpPr txBox="1"/>
          <p:nvPr/>
        </p:nvSpPr>
        <p:spPr>
          <a:xfrm>
            <a:off x="533400" y="1419285"/>
            <a:ext cx="10942320" cy="445006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Volume(大量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截至目前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人类生产的所有印刷材料的数据量是200PB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而历史上全人类总共说过的话的数据量大约是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5EB。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当前典型个人计算机硬盘的容量为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TB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量级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而一些大企业的数据量已经接近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EB量级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Velocity(高速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这是大数据区分于传统数据挖掘的最显著特征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。根据IDC的“数字宇宙”的报告,预计到2025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全球数据使用量将达到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163ZB。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在如此海量的数据面前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处理数据的效率就是企业的生命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Variety(多样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这种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类型的多样性也让数据被分为结构化数据和非结构化数据。相对于以往便于存储的以数据库/文本为主的结构化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数据，非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结构化数据越来越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多，包括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网络日志、音频、视频、图片、地理位置信息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等，这些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多类型的数据对数据的处理能力提出了更高要求。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Value(低价值密度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价值密度的高低与数据总量的大小成反比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快速对有价值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数据“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提纯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 成为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目前大数据背景下待解决的难题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kumimoji="0" lang="zh-CN" altLang="en-US" sz="2800" b="0" i="0" u="none" strike="noStrike" kern="1200" cap="none" spc="0" normalizeH="0" baseline="0" noProof="1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大数据应用场景</a:t>
            </a:r>
          </a:p>
        </p:txBody>
      </p:sp>
      <p:sp>
        <p:nvSpPr>
          <p:cNvPr id="12290" name="文本框 1"/>
          <p:cNvSpPr txBox="1"/>
          <p:nvPr/>
        </p:nvSpPr>
        <p:spPr>
          <a:xfrm>
            <a:off x="685800" y="1744682"/>
            <a:ext cx="10772775" cy="34163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抖</a:t>
            </a:r>
            <a:r>
              <a:rPr 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音视频推荐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易音乐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电商站内广告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推荐，给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用户推荐可能喜欢的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零售超市货架物品摆放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开屏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广告，精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准推送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endParaRPr lang="zh-CN" altLang="en-US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8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kumimoji="0" lang="en-US" altLang="zh-CN" sz="2800" b="0" i="0" u="none" strike="noStrike" kern="1200" cap="none" spc="0" normalizeH="0" baseline="0" noProof="1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Hadoop</a:t>
            </a:r>
            <a:r>
              <a:rPr kumimoji="0" lang="zh-CN" altLang="en-US" sz="2800" b="0" i="0" u="none" strike="noStrike" kern="1200" cap="none" spc="0" normalizeH="0" baseline="0" noProof="1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发展史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09600" y="1143000"/>
            <a:ext cx="11147425" cy="5334000"/>
            <a:chOff x="587375" y="990600"/>
            <a:chExt cx="11147425" cy="5334000"/>
          </a:xfrm>
        </p:grpSpPr>
        <p:sp>
          <p:nvSpPr>
            <p:cNvPr id="2" name="圆角矩形 1"/>
            <p:cNvSpPr/>
            <p:nvPr/>
          </p:nvSpPr>
          <p:spPr>
            <a:xfrm>
              <a:off x="1143000" y="990600"/>
              <a:ext cx="1447800" cy="1905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Google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2004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年先后发布了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GFS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BigTable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三篇重量级论文，被称为大数据三驾马车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箭头连接符 22"/>
            <p:cNvCxnSpPr/>
            <p:nvPr/>
          </p:nvCxnSpPr>
          <p:spPr>
            <a:xfrm flipV="1">
              <a:off x="587375" y="3657600"/>
              <a:ext cx="11147425" cy="7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40" name="圆角矩形 39"/>
            <p:cNvSpPr/>
            <p:nvPr/>
          </p:nvSpPr>
          <p:spPr>
            <a:xfrm>
              <a:off x="9372600" y="4343400"/>
              <a:ext cx="1447800" cy="1905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Yarn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成为了独立的项目运营，被各大数据厂商的产品广泛支持，成为了主流的资源管理调度系统</a:t>
              </a: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2286000" y="4419600"/>
              <a:ext cx="1447800" cy="1905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Lucene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项目的创始人 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Doug Cutting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很快就依据论文的原理实现了类似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GFS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的功能框架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4343400" y="990600"/>
              <a:ext cx="1447800" cy="1905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2006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开发的类似</a:t>
              </a: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功能的大数据技术，被独立出来，单独开发运维。后来被命名为</a:t>
              </a:r>
              <a:r>
                <a:rPr lang="en-US" altLang="zh-CN" sz="12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Hadoop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5715000" y="4419600"/>
              <a:ext cx="1447800" cy="1905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2008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Hadoop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正式成为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Apache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的顶级项目，自此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Hadoop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也被更多的人熟知。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7620000" y="990600"/>
              <a:ext cx="1447800" cy="19050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2011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年左右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NoSQL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非常火爆，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HBase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Hadoop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中分拆出去，底层还是</a:t>
              </a:r>
              <a:r>
                <a:rPr lang="en-US" altLang="zh-CN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HFDS</a:t>
              </a: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0" name="直接箭头连接符 49"/>
            <p:cNvCxnSpPr/>
            <p:nvPr/>
          </p:nvCxnSpPr>
          <p:spPr>
            <a:xfrm flipV="1">
              <a:off x="1828800" y="2929592"/>
              <a:ext cx="0" cy="7280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/>
            <p:nvPr/>
          </p:nvCxnSpPr>
          <p:spPr>
            <a:xfrm flipV="1">
              <a:off x="5105400" y="2929592"/>
              <a:ext cx="0" cy="7280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直接箭头连接符 52"/>
            <p:cNvCxnSpPr/>
            <p:nvPr/>
          </p:nvCxnSpPr>
          <p:spPr>
            <a:xfrm flipV="1">
              <a:off x="8382000" y="2929592"/>
              <a:ext cx="0" cy="7280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>
            <a:xfrm>
              <a:off x="2819400" y="3733800"/>
              <a:ext cx="0" cy="6858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>
              <a:off x="10058400" y="3657600"/>
              <a:ext cx="0" cy="6858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>
              <a:off x="6400800" y="3733800"/>
              <a:ext cx="0" cy="6858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839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kumimoji="0" lang="en-US" altLang="zh-CN" sz="2800" b="0" i="0" u="none" strike="noStrike" kern="1200" cap="none" spc="0" normalizeH="0" baseline="0" noProof="1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Hadoop</a:t>
            </a:r>
            <a:r>
              <a:rPr kumimoji="0" lang="zh-CN" altLang="en-US" sz="2800" b="0" i="0" u="none" strike="noStrike" kern="1200" cap="none" spc="0" normalizeH="0" baseline="0" noProof="1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简介</a:t>
            </a:r>
          </a:p>
        </p:txBody>
      </p:sp>
      <p:sp>
        <p:nvSpPr>
          <p:cNvPr id="12290" name="文本框 1"/>
          <p:cNvSpPr txBox="1"/>
          <p:nvPr/>
        </p:nvSpPr>
        <p:spPr>
          <a:xfrm>
            <a:off x="685800" y="1143000"/>
            <a:ext cx="10772775" cy="175432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Hadoop是一个由Apache</a:t>
            </a:r>
            <a:r>
              <a:rPr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基金会所开发的分布式系统基础架构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主要解决海量数据的存储和海量数据的分析计算问题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r>
              <a:rPr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广义上来说Hadoop通常是指一个更广泛的概念</a:t>
            </a:r>
            <a:r>
              <a:rPr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Hadoop</a:t>
            </a:r>
            <a:r>
              <a:rPr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生态圈</a:t>
            </a:r>
            <a:r>
              <a:rPr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hadoo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200400"/>
            <a:ext cx="6400800" cy="3216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587375" y="296863"/>
            <a:ext cx="8304213" cy="457200"/>
          </a:xfrm>
        </p:spPr>
        <p:txBody>
          <a:bodyPr anchor="t">
            <a:no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Tx/>
              <a:buNone/>
            </a:pPr>
            <a:r>
              <a:rPr kumimoji="0" lang="en-US" altLang="zh-CN" sz="2800" b="0" i="0" u="none" strike="noStrike" kern="1200" cap="none" spc="0" normalizeH="0" baseline="0" noProof="1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Hadoop</a:t>
            </a:r>
            <a:r>
              <a:rPr kumimoji="0" lang="zh-CN" altLang="en-US" sz="2800" b="0" i="0" u="none" strike="noStrike" kern="1200" cap="none" spc="0" normalizeH="0" baseline="0" noProof="1">
                <a:solidFill>
                  <a:srgbClr val="01429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组成</a:t>
            </a:r>
          </a:p>
        </p:txBody>
      </p:sp>
      <p:sp>
        <p:nvSpPr>
          <p:cNvPr id="12290" name="文本框 1"/>
          <p:cNvSpPr txBox="1"/>
          <p:nvPr/>
        </p:nvSpPr>
        <p:spPr>
          <a:xfrm>
            <a:off x="1187357" y="1667891"/>
            <a:ext cx="2851244" cy="409342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Hadoop1.x 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时代，</a:t>
            </a:r>
            <a:r>
              <a:rPr lang="en-US" altLang="zh-CN" sz="16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16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处理业务逻辑运算和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的调度，耦合性较大。</a:t>
            </a:r>
          </a:p>
          <a:p>
            <a:pPr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Hadoop2.x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时代，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Yarn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Yarn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负责资源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的调度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 err="1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MapReduce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只负责运算。</a:t>
            </a:r>
          </a:p>
          <a:p>
            <a:pPr marL="285750" indent="-285750">
              <a:lnSpc>
                <a:spcPct val="200000"/>
              </a:lnSpc>
              <a:buFont typeface="Wingdings" panose="05000000000000000000" charset="0"/>
              <a:buChar char="p"/>
            </a:pPr>
            <a:endParaRPr lang="zh-CN" altLang="en-US" dirty="0">
              <a:solidFill>
                <a:prstClr val="black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8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257800" y="1611868"/>
            <a:ext cx="5562600" cy="4407932"/>
            <a:chOff x="5257800" y="1611868"/>
            <a:chExt cx="5562600" cy="4407932"/>
          </a:xfrm>
        </p:grpSpPr>
        <p:sp>
          <p:nvSpPr>
            <p:cNvPr id="3" name="圆角矩形 2"/>
            <p:cNvSpPr/>
            <p:nvPr/>
          </p:nvSpPr>
          <p:spPr>
            <a:xfrm>
              <a:off x="5257800" y="1611868"/>
              <a:ext cx="2667000" cy="37338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562600" y="2297668"/>
              <a:ext cx="2057400" cy="762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（计算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资源调度）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562600" y="3821668"/>
              <a:ext cx="2057400" cy="762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HDFS</a:t>
              </a:r>
            </a:p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（数据存储）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67400" y="5650468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Hadoop1.X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8153400" y="1611868"/>
              <a:ext cx="2667000" cy="37338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8458200" y="1916668"/>
              <a:ext cx="2057400" cy="762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MapReduce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（计算）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458200" y="4202668"/>
              <a:ext cx="2057400" cy="762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HDFS</a:t>
              </a:r>
            </a:p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（数据存储）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686800" y="5650468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Hadoop2.X/3.X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458200" y="3059668"/>
              <a:ext cx="2057400" cy="762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Yarn</a:t>
              </a:r>
            </a:p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（资源调度）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351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12885</TotalTime>
  <Words>2966</Words>
  <Application>Microsoft Office PowerPoint</Application>
  <PresentationFormat>宽屏</PresentationFormat>
  <Paragraphs>396</Paragraphs>
  <Slides>49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49</vt:i4>
      </vt:variant>
    </vt:vector>
  </HeadingPairs>
  <TitlesOfParts>
    <vt:vector size="70" baseType="lpstr">
      <vt:lpstr>Microsoft JhengHei</vt:lpstr>
      <vt:lpstr>Microsoft YaHei UI</vt:lpstr>
      <vt:lpstr>MS PGothic</vt:lpstr>
      <vt:lpstr>等线</vt:lpstr>
      <vt:lpstr>方正正中黑简体</vt:lpstr>
      <vt:lpstr>华文细黑</vt:lpstr>
      <vt:lpstr>宋体</vt:lpstr>
      <vt:lpstr>腾讯体 W3</vt:lpstr>
      <vt:lpstr>微软雅黑</vt:lpstr>
      <vt:lpstr>幼圆</vt:lpstr>
      <vt:lpstr>Arial</vt:lpstr>
      <vt:lpstr>Calibri</vt:lpstr>
      <vt:lpstr>Century Gothic</vt:lpstr>
      <vt:lpstr>Helvetica</vt:lpstr>
      <vt:lpstr>Impact</vt:lpstr>
      <vt:lpstr>Segoe UI</vt:lpstr>
      <vt:lpstr>Wingdings</vt:lpstr>
      <vt:lpstr>Wingdings 3</vt:lpstr>
      <vt:lpstr>Office Theme</vt:lpstr>
      <vt:lpstr>1_切片</vt:lpstr>
      <vt:lpstr>2_切片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nxet</cp:lastModifiedBy>
  <cp:revision>276</cp:revision>
  <dcterms:created xsi:type="dcterms:W3CDTF">2022-07-05T14:51:28Z</dcterms:created>
  <dcterms:modified xsi:type="dcterms:W3CDTF">2022-07-22T01:28:25Z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2021-04-20T08:00:00Z</vt:filetime>
  </property>
  <property fmtid="{D5CDD505-2E9C-101B-9397-08002B2CF9AE}" pid="3" name="LastSaved">
    <vt:filetime>2021-05-14T08:00:00Z</vt:filetime>
  </property>
  <property fmtid="{D5CDD505-2E9C-101B-9397-08002B2CF9AE}" pid="4" name="KSOProductBuildVer">
    <vt:lpwstr>2052-11.1.0.10702</vt:lpwstr>
  </property>
</Properties>
</file>